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8" r:id="rId2"/>
    <p:sldId id="310" r:id="rId3"/>
    <p:sldId id="262" r:id="rId4"/>
    <p:sldId id="311" r:id="rId5"/>
    <p:sldId id="267" r:id="rId6"/>
    <p:sldId id="293" r:id="rId7"/>
    <p:sldId id="263" r:id="rId8"/>
    <p:sldId id="301" r:id="rId9"/>
    <p:sldId id="264" r:id="rId10"/>
    <p:sldId id="268" r:id="rId11"/>
    <p:sldId id="265" r:id="rId12"/>
    <p:sldId id="302" r:id="rId13"/>
    <p:sldId id="303" r:id="rId14"/>
    <p:sldId id="273" r:id="rId15"/>
    <p:sldId id="294" r:id="rId16"/>
    <p:sldId id="266" r:id="rId17"/>
    <p:sldId id="305" r:id="rId18"/>
    <p:sldId id="282" r:id="rId19"/>
    <p:sldId id="296" r:id="rId20"/>
    <p:sldId id="278" r:id="rId21"/>
    <p:sldId id="306" r:id="rId22"/>
    <p:sldId id="280" r:id="rId23"/>
    <p:sldId id="283" r:id="rId24"/>
    <p:sldId id="295" r:id="rId25"/>
    <p:sldId id="277" r:id="rId26"/>
    <p:sldId id="300" r:id="rId27"/>
    <p:sldId id="309" r:id="rId28"/>
    <p:sldId id="307" r:id="rId29"/>
    <p:sldId id="299" r:id="rId30"/>
    <p:sldId id="297" r:id="rId31"/>
    <p:sldId id="285" r:id="rId32"/>
    <p:sldId id="292" r:id="rId33"/>
    <p:sldId id="308" r:id="rId34"/>
    <p:sldId id="290" r:id="rId35"/>
    <p:sldId id="275" r:id="rId36"/>
    <p:sldId id="291" r:id="rId37"/>
    <p:sldId id="289" r:id="rId38"/>
    <p:sldId id="298" r:id="rId39"/>
    <p:sldId id="276" r:id="rId40"/>
    <p:sldId id="287" r:id="rId41"/>
    <p:sldId id="288" r:id="rId42"/>
    <p:sldId id="270" r:id="rId43"/>
    <p:sldId id="274" r:id="rId44"/>
    <p:sldId id="281" r:id="rId45"/>
    <p:sldId id="271" r:id="rId46"/>
    <p:sldId id="286" r:id="rId47"/>
    <p:sldId id="312" r:id="rId48"/>
    <p:sldId id="284" r:id="rId49"/>
    <p:sldId id="313" r:id="rId50"/>
  </p:sldIdLst>
  <p:sldSz cx="12192000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74" d="100"/>
          <a:sy n="74" d="100"/>
        </p:scale>
        <p:origin x="139" y="67"/>
      </p:cViewPr>
      <p:guideLst/>
    </p:cSldViewPr>
  </p:slideViewPr>
  <p:outlineViewPr>
    <p:cViewPr>
      <p:scale>
        <a:sx n="33" d="100"/>
        <a:sy n="33" d="100"/>
      </p:scale>
      <p:origin x="0" y="-516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059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\Documents\Astronomie\Virtraag%20(Windows)\Time%20Lin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/>
              <a:t>Civilisations</a:t>
            </a:r>
            <a:r>
              <a:rPr lang="en-US" sz="2400" dirty="0"/>
              <a:t> </a:t>
            </a:r>
            <a:r>
              <a:rPr lang="en-US" sz="2400" dirty="0" err="1"/>
              <a:t>Considérées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Sheet1!$D$11</c:f>
              <c:strCache>
                <c:ptCount val="1"/>
                <c:pt idx="0">
                  <c:v>Mégalithisme</c:v>
                </c:pt>
              </c:strCache>
            </c:strRef>
          </c:tx>
          <c:spPr>
            <a:ln w="603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Sheet1!$E$11:$E$12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xVal>
          <c:yVal>
            <c:numRef>
              <c:f>Sheet1!$F$11:$F$12</c:f>
              <c:numCache>
                <c:formatCode>General</c:formatCode>
                <c:ptCount val="2"/>
                <c:pt idx="0">
                  <c:v>-5500</c:v>
                </c:pt>
                <c:pt idx="1">
                  <c:v>-2500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25C-4413-8A61-1906945AD077}"/>
            </c:ext>
          </c:extLst>
        </c:ser>
        <c:ser>
          <c:idx val="1"/>
          <c:order val="1"/>
          <c:tx>
            <c:strRef>
              <c:f>Sheet1!$D$13</c:f>
              <c:strCache>
                <c:ptCount val="1"/>
                <c:pt idx="0">
                  <c:v>Polynésie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Sheet1!$E$13:$E$14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xVal>
          <c:yVal>
            <c:numRef>
              <c:f>Sheet1!$F$13:$F$14</c:f>
              <c:numCache>
                <c:formatCode>General</c:formatCode>
                <c:ptCount val="2"/>
                <c:pt idx="0">
                  <c:v>-1200</c:v>
                </c:pt>
                <c:pt idx="1">
                  <c:v>600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25C-4413-8A61-1906945AD077}"/>
            </c:ext>
          </c:extLst>
        </c:ser>
        <c:ser>
          <c:idx val="2"/>
          <c:order val="2"/>
          <c:tx>
            <c:strRef>
              <c:f>Sheet1!$D$15</c:f>
              <c:strCache>
                <c:ptCount val="1"/>
                <c:pt idx="0">
                  <c:v>Egypte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Sheet1!$E$15:$E$16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xVal>
          <c:yVal>
            <c:numRef>
              <c:f>Sheet1!$F$15:$F$16</c:f>
              <c:numCache>
                <c:formatCode>General</c:formatCode>
                <c:ptCount val="2"/>
                <c:pt idx="0">
                  <c:v>-3000</c:v>
                </c:pt>
                <c:pt idx="1">
                  <c:v>-600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25C-4413-8A61-1906945AD077}"/>
            </c:ext>
          </c:extLst>
        </c:ser>
        <c:ser>
          <c:idx val="3"/>
          <c:order val="3"/>
          <c:tx>
            <c:strRef>
              <c:f>Sheet1!$D$17</c:f>
              <c:strCache>
                <c:ptCount val="1"/>
                <c:pt idx="0">
                  <c:v>Maya</c:v>
                </c:pt>
              </c:strCache>
            </c:strRef>
          </c:tx>
          <c:spPr>
            <a:ln w="635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Sheet1!$E$17:$E$18</c:f>
              <c:numCache>
                <c:formatCode>General</c:formatCode>
                <c:ptCount val="2"/>
                <c:pt idx="0">
                  <c:v>4</c:v>
                </c:pt>
                <c:pt idx="1">
                  <c:v>4</c:v>
                </c:pt>
              </c:numCache>
            </c:numRef>
          </c:xVal>
          <c:yVal>
            <c:numRef>
              <c:f>Sheet1!$F$17:$F$18</c:f>
              <c:numCache>
                <c:formatCode>General</c:formatCode>
                <c:ptCount val="2"/>
                <c:pt idx="0">
                  <c:v>-2000</c:v>
                </c:pt>
                <c:pt idx="1">
                  <c:v>900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25C-4413-8A61-1906945AD077}"/>
            </c:ext>
          </c:extLst>
        </c:ser>
        <c:ser>
          <c:idx val="4"/>
          <c:order val="4"/>
          <c:tx>
            <c:strRef>
              <c:f>Sheet1!$D$19</c:f>
              <c:strCache>
                <c:ptCount val="1"/>
                <c:pt idx="0">
                  <c:v>Chine</c:v>
                </c:pt>
              </c:strCache>
            </c:strRef>
          </c:tx>
          <c:spPr>
            <a:ln w="635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Sheet1!$E$19:$E$20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xVal>
          <c:yVal>
            <c:numRef>
              <c:f>Sheet1!$F$19:$F$20</c:f>
              <c:numCache>
                <c:formatCode>General</c:formatCode>
                <c:ptCount val="2"/>
                <c:pt idx="0">
                  <c:v>-2200</c:v>
                </c:pt>
                <c:pt idx="1">
                  <c:v>1000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25C-4413-8A61-1906945AD077}"/>
            </c:ext>
          </c:extLst>
        </c:ser>
        <c:ser>
          <c:idx val="5"/>
          <c:order val="5"/>
          <c:tx>
            <c:strRef>
              <c:f>Sheet1!$D$21</c:f>
              <c:strCache>
                <c:ptCount val="1"/>
                <c:pt idx="0">
                  <c:v>Mésopotamie</c:v>
                </c:pt>
              </c:strCache>
            </c:strRef>
          </c:tx>
          <c:spPr>
            <a:ln w="635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Sheet1!$E$21:$E$22</c:f>
              <c:numCache>
                <c:formatCode>General</c:formatCode>
                <c:ptCount val="2"/>
                <c:pt idx="0">
                  <c:v>6</c:v>
                </c:pt>
                <c:pt idx="1">
                  <c:v>6</c:v>
                </c:pt>
              </c:numCache>
            </c:numRef>
          </c:xVal>
          <c:yVal>
            <c:numRef>
              <c:f>Sheet1!$F$21:$F$22</c:f>
              <c:numCache>
                <c:formatCode>General</c:formatCode>
                <c:ptCount val="2"/>
                <c:pt idx="0">
                  <c:v>-3000</c:v>
                </c:pt>
                <c:pt idx="1">
                  <c:v>200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25C-4413-8A61-1906945AD077}"/>
            </c:ext>
          </c:extLst>
        </c:ser>
        <c:ser>
          <c:idx val="6"/>
          <c:order val="6"/>
          <c:tx>
            <c:strRef>
              <c:f>Sheet1!$D$23</c:f>
              <c:strCache>
                <c:ptCount val="1"/>
                <c:pt idx="0">
                  <c:v>Grèce</c:v>
                </c:pt>
              </c:strCache>
            </c:strRef>
          </c:tx>
          <c:spPr>
            <a:ln w="635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Sheet1!$E$23:$E$24</c:f>
              <c:numCache>
                <c:formatCode>General</c:formatCode>
                <c:ptCount val="2"/>
                <c:pt idx="0">
                  <c:v>7</c:v>
                </c:pt>
                <c:pt idx="1">
                  <c:v>7</c:v>
                </c:pt>
              </c:numCache>
            </c:numRef>
          </c:xVal>
          <c:yVal>
            <c:numRef>
              <c:f>Sheet1!$F$23:$F$24</c:f>
              <c:numCache>
                <c:formatCode>General</c:formatCode>
                <c:ptCount val="2"/>
                <c:pt idx="0">
                  <c:v>-500</c:v>
                </c:pt>
                <c:pt idx="1">
                  <c:v>300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525C-4413-8A61-1906945AD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156080"/>
        <c:axId val="587263456"/>
      </c:scatterChart>
      <c:valAx>
        <c:axId val="8215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alpha val="99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263456"/>
        <c:crosses val="autoZero"/>
        <c:crossBetween val="midCat"/>
      </c:valAx>
      <c:valAx>
        <c:axId val="58726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156080"/>
        <c:crosses val="autoZero"/>
        <c:crossBetween val="midCat"/>
      </c:valAx>
      <c:spPr>
        <a:solidFill>
          <a:schemeClr val="bg1"/>
        </a:solidFill>
        <a:ln>
          <a:solidFill>
            <a:schemeClr val="bg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 i="0" baseline="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0.09392</cdr:x>
      <cdr:y>0.14386</cdr:y>
    </cdr:from>
    <cdr:to>
      <cdr:x>0.94567</cdr:x>
      <cdr:y>0.20169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A434AE0-E655-4327-BECD-BA853A00E056}"/>
            </a:ext>
          </a:extLst>
        </cdr:cNvPr>
        <cdr:cNvSpPr txBox="1"/>
      </cdr:nvSpPr>
      <cdr:spPr>
        <a:xfrm xmlns:a="http://schemas.openxmlformats.org/drawingml/2006/main">
          <a:off x="873302" y="873303"/>
          <a:ext cx="7919663" cy="351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i="1"/>
            <a:t>Mégalithisme     Polynésie       Egypte     </a:t>
          </a:r>
          <a:r>
            <a:rPr lang="en-US" sz="1800" i="1" baseline="0"/>
            <a:t> </a:t>
          </a:r>
          <a:r>
            <a:rPr lang="en-US" sz="1800" i="1"/>
            <a:t>Maya        Chine     Mésopotamie    Grèce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14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LU" dirty="0"/>
              <a:t>Bio zoologie  comprendre les premiers pas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77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LU" sz="1200" i="1" dirty="0"/>
              <a:t>Accession au trône de nouvelles dynasties coïncide 3 fois avec des conjonctures de 5 planètes </a:t>
            </a:r>
            <a:br>
              <a:rPr lang="fr-LU" sz="1200" i="1" dirty="0"/>
            </a:br>
            <a:r>
              <a:rPr lang="fr-LU" sz="1200" i="1" dirty="0"/>
              <a:t>(-1953 Xia, -1576 Shang, -1059 Zhou)</a:t>
            </a:r>
          </a:p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11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76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1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30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05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LU" dirty="0"/>
              <a:t>Langages complexes 200 000 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1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36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LU" dirty="0"/>
              <a:t>Fouilles François </a:t>
            </a:r>
            <a:r>
              <a:rPr lang="fr-LU" dirty="0" err="1"/>
              <a:t>Bertemes</a:t>
            </a:r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51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80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LU" dirty="0"/>
              <a:t>Méridien moins d’air mieux visible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56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Clepsydre</a:t>
            </a:r>
            <a:r>
              <a:rPr lang="en-US" baseline="0" dirty="0"/>
              <a:t> </a:t>
            </a:r>
            <a:r>
              <a:rPr lang="en-US" baseline="0" dirty="0" err="1"/>
              <a:t>mesurer</a:t>
            </a:r>
            <a:r>
              <a:rPr lang="en-US" baseline="0" dirty="0"/>
              <a:t> le temps la </a:t>
            </a:r>
            <a:r>
              <a:rPr lang="en-US" baseline="0" dirty="0" err="1"/>
              <a:t>nuit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03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LU" dirty="0"/>
              <a:t>Empire stable??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39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3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1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5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8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1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1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7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7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4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9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4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804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26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D60C94-0C9C-47B7-BE88-045235ACC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238" y="1352700"/>
            <a:ext cx="7231784" cy="3654081"/>
          </a:xfrm>
        </p:spPr>
        <p:txBody>
          <a:bodyPr anchor="ctr">
            <a:normAutofit/>
          </a:bodyPr>
          <a:lstStyle/>
          <a:p>
            <a:r>
              <a:rPr lang="en-US" sz="4800" dirty="0" err="1">
                <a:solidFill>
                  <a:schemeClr val="tx2"/>
                </a:solidFill>
              </a:rPr>
              <a:t>l’Astronomie</a:t>
            </a:r>
            <a:r>
              <a:rPr lang="en-US" sz="4800" dirty="0">
                <a:solidFill>
                  <a:schemeClr val="tx2"/>
                </a:solidFill>
              </a:rPr>
              <a:t> des débuts aux </a:t>
            </a:r>
            <a:r>
              <a:rPr lang="en-US" sz="4800" dirty="0" err="1">
                <a:solidFill>
                  <a:schemeClr val="tx2"/>
                </a:solidFill>
              </a:rPr>
              <a:t>Anciens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grecs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8124260" y="1247597"/>
            <a:ext cx="3610575" cy="3654082"/>
          </a:xfrm>
        </p:spPr>
        <p:txBody>
          <a:bodyPr anchor="ctr">
            <a:normAutofit/>
          </a:bodyPr>
          <a:lstStyle/>
          <a:p>
            <a:r>
              <a:rPr lang="en-US" sz="2800" dirty="0" err="1"/>
              <a:t>Savoirs</a:t>
            </a:r>
            <a:r>
              <a:rPr lang="en-US" sz="2800" dirty="0"/>
              <a:t> Pratiques et </a:t>
            </a:r>
            <a:r>
              <a:rPr lang="en-US" sz="2800" dirty="0" err="1"/>
              <a:t>connaissances</a:t>
            </a:r>
            <a:r>
              <a:rPr lang="en-US" sz="2800" dirty="0"/>
              <a:t> </a:t>
            </a:r>
            <a:r>
              <a:rPr lang="en-US" sz="2800" dirty="0" err="1"/>
              <a:t>théoriques</a:t>
            </a:r>
            <a:endParaRPr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CF7016-AC99-433F-B943-24C3736E0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0"/>
            <a:ext cx="7579574" cy="64361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3737D1-A930-4E3E-9160-3CD4AEC72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453642"/>
            <a:ext cx="3615596" cy="645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CFF33-010E-4E26-A285-83B182982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707627"/>
            <a:ext cx="11293913" cy="6492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B9299A-9CD3-4E25-B539-975336093EE2}"/>
              </a:ext>
            </a:extLst>
          </p:cNvPr>
          <p:cNvSpPr txBox="1"/>
          <p:nvPr/>
        </p:nvSpPr>
        <p:spPr>
          <a:xfrm>
            <a:off x="8026107" y="5987519"/>
            <a:ext cx="358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Marianne Bausch-Koenig, 23.10.2020</a:t>
            </a:r>
          </a:p>
        </p:txBody>
      </p:sp>
    </p:spTree>
    <p:extLst>
      <p:ext uri="{BB962C8B-B14F-4D97-AF65-F5344CB8AC3E}">
        <p14:creationId xmlns:p14="http://schemas.microsoft.com/office/powerpoint/2010/main" val="2975756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3D1AE98-7056-4A6D-BB9B-0775CCEC3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73" y="1267691"/>
            <a:ext cx="5152928" cy="4339909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8E75A89-0F9C-42F0-A8A0-E7EB0E8B1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537" y="588670"/>
            <a:ext cx="4814574" cy="62470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5039E0-A351-4E59-831F-66A0A2C3C077}"/>
              </a:ext>
            </a:extLst>
          </p:cNvPr>
          <p:cNvSpPr txBox="1"/>
          <p:nvPr/>
        </p:nvSpPr>
        <p:spPr>
          <a:xfrm>
            <a:off x="10619803" y="6466386"/>
            <a:ext cx="11833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www.wikipeida.org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CD438F-B739-4BCF-AB94-08FF35EBD023}"/>
              </a:ext>
            </a:extLst>
          </p:cNvPr>
          <p:cNvSpPr txBox="1"/>
          <p:nvPr/>
        </p:nvSpPr>
        <p:spPr>
          <a:xfrm>
            <a:off x="662151" y="4171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Points </a:t>
            </a:r>
            <a:r>
              <a:rPr lang="en-US" sz="2400" b="1" dirty="0" err="1">
                <a:solidFill>
                  <a:schemeClr val="accent2"/>
                </a:solidFill>
              </a:rPr>
              <a:t>d’Arrêts</a:t>
            </a:r>
            <a:r>
              <a:rPr lang="en-US" sz="2400" b="1" dirty="0">
                <a:solidFill>
                  <a:schemeClr val="accent2"/>
                </a:solidFill>
              </a:rPr>
              <a:t> de Lune</a:t>
            </a:r>
          </a:p>
        </p:txBody>
      </p:sp>
    </p:spTree>
    <p:extLst>
      <p:ext uri="{BB962C8B-B14F-4D97-AF65-F5344CB8AC3E}">
        <p14:creationId xmlns:p14="http://schemas.microsoft.com/office/powerpoint/2010/main" val="250131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5E8933-258C-427A-8A70-3F2BE5F69E62}"/>
              </a:ext>
            </a:extLst>
          </p:cNvPr>
          <p:cNvSpPr txBox="1"/>
          <p:nvPr/>
        </p:nvSpPr>
        <p:spPr>
          <a:xfrm>
            <a:off x="420416" y="-251"/>
            <a:ext cx="2187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</a:rPr>
              <a:t>Exemples</a:t>
            </a:r>
            <a:r>
              <a:rPr lang="en-US" sz="2400" b="1" dirty="0">
                <a:solidFill>
                  <a:schemeClr val="accent2"/>
                </a:solidFill>
              </a:rPr>
              <a:t> (1)</a:t>
            </a:r>
            <a:endParaRPr lang="en-US" sz="2000" dirty="0"/>
          </a:p>
        </p:txBody>
      </p:sp>
      <p:pic>
        <p:nvPicPr>
          <p:cNvPr id="20" name="Picture 19" descr="A sandy beach&#10;&#10;Description automatically generated">
            <a:extLst>
              <a:ext uri="{FF2B5EF4-FFF2-40B4-BE49-F238E27FC236}">
                <a16:creationId xmlns:a16="http://schemas.microsoft.com/office/drawing/2014/main" id="{B1F06803-960B-4840-BF13-7FEFF5659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299" y="1038950"/>
            <a:ext cx="5968394" cy="39758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934F26D-8026-446D-B7C2-BE5B38F7FA0E}"/>
              </a:ext>
            </a:extLst>
          </p:cNvPr>
          <p:cNvSpPr txBox="1"/>
          <p:nvPr/>
        </p:nvSpPr>
        <p:spPr>
          <a:xfrm>
            <a:off x="10212470" y="5172265"/>
            <a:ext cx="16562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www.discovermagazine.com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9E5EDE-1015-4D4B-9115-5B611B31F99D}"/>
              </a:ext>
            </a:extLst>
          </p:cNvPr>
          <p:cNvSpPr txBox="1"/>
          <p:nvPr/>
        </p:nvSpPr>
        <p:spPr>
          <a:xfrm>
            <a:off x="323307" y="757190"/>
            <a:ext cx="49296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Cercle de </a:t>
            </a:r>
            <a:r>
              <a:rPr lang="en-US" sz="2000" b="1" dirty="0" err="1">
                <a:solidFill>
                  <a:schemeClr val="accent2"/>
                </a:solidFill>
              </a:rPr>
              <a:t>Nabta</a:t>
            </a:r>
            <a:r>
              <a:rPr lang="en-US" sz="2000" b="1" dirty="0">
                <a:solidFill>
                  <a:schemeClr val="accent2"/>
                </a:solidFill>
              </a:rPr>
              <a:t> Playa, </a:t>
            </a:r>
            <a:r>
              <a:rPr lang="en-US" sz="2000" b="1" dirty="0" err="1">
                <a:solidFill>
                  <a:schemeClr val="accent2"/>
                </a:solidFill>
              </a:rPr>
              <a:t>Egypte</a:t>
            </a:r>
            <a:r>
              <a:rPr lang="en-US" sz="2000" b="1" dirty="0">
                <a:solidFill>
                  <a:schemeClr val="accent2"/>
                </a:solidFill>
              </a:rPr>
              <a:t>,  -5 500</a:t>
            </a:r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4D18AD-98CD-40CB-A568-9E0B76F389D8}"/>
              </a:ext>
            </a:extLst>
          </p:cNvPr>
          <p:cNvSpPr txBox="1"/>
          <p:nvPr/>
        </p:nvSpPr>
        <p:spPr>
          <a:xfrm>
            <a:off x="87781" y="1851898"/>
            <a:ext cx="52552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err="1"/>
              <a:t>Construit</a:t>
            </a:r>
            <a:r>
              <a:rPr lang="en-US" sz="2000" dirty="0"/>
              <a:t> dans la </a:t>
            </a:r>
            <a:r>
              <a:rPr lang="en-US" sz="2000" dirty="0" err="1"/>
              <a:t>période</a:t>
            </a:r>
            <a:r>
              <a:rPr lang="en-US" sz="2000" dirty="0"/>
              <a:t> </a:t>
            </a:r>
            <a:r>
              <a:rPr lang="en-US" sz="2000" dirty="0" err="1"/>
              <a:t>intermédiaire</a:t>
            </a:r>
            <a:r>
              <a:rPr lang="en-US" sz="2000" dirty="0"/>
              <a:t> entre un Sahara vert / </a:t>
            </a:r>
            <a:r>
              <a:rPr lang="en-US" sz="2000" dirty="0" err="1"/>
              <a:t>désertique</a:t>
            </a:r>
            <a:r>
              <a:rPr lang="en-US" sz="2000" dirty="0"/>
              <a:t>, </a:t>
            </a:r>
            <a:r>
              <a:rPr lang="en-US" sz="2000" dirty="0" err="1"/>
              <a:t>près</a:t>
            </a:r>
            <a:r>
              <a:rPr lang="en-US" sz="2000" dirty="0"/>
              <a:t> d’un lac </a:t>
            </a:r>
            <a:r>
              <a:rPr lang="en-US" sz="2000" dirty="0" err="1"/>
              <a:t>saisonnier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Alignments avec Sirius, solstice </a:t>
            </a:r>
            <a:r>
              <a:rPr lang="en-US" sz="2000" dirty="0" err="1"/>
              <a:t>d’été</a:t>
            </a:r>
            <a:r>
              <a:rPr lang="en-US" sz="2000" dirty="0"/>
              <a:t>,…?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err="1"/>
              <a:t>Prédicteur</a:t>
            </a:r>
            <a:r>
              <a:rPr lang="en-US" sz="2000" dirty="0"/>
              <a:t> de la </a:t>
            </a:r>
            <a:r>
              <a:rPr lang="en-US" sz="2000" dirty="0" err="1"/>
              <a:t>saison</a:t>
            </a:r>
            <a:r>
              <a:rPr lang="en-US" sz="2000" dirty="0"/>
              <a:t> de </a:t>
            </a:r>
            <a:r>
              <a:rPr lang="en-US" sz="2000" dirty="0" err="1"/>
              <a:t>pluies</a:t>
            </a:r>
            <a:r>
              <a:rPr lang="en-US" sz="2000" dirty="0"/>
              <a:t>?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err="1"/>
              <a:t>Restes</a:t>
            </a:r>
            <a:r>
              <a:rPr lang="en-US" sz="2000" dirty="0"/>
              <a:t> </a:t>
            </a:r>
            <a:r>
              <a:rPr lang="en-US" sz="2000" dirty="0" err="1"/>
              <a:t>d’ossements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2358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building, sitting, train&#10;&#10;Description automatically generated">
            <a:extLst>
              <a:ext uri="{FF2B5EF4-FFF2-40B4-BE49-F238E27FC236}">
                <a16:creationId xmlns:a16="http://schemas.microsoft.com/office/drawing/2014/main" id="{E922D135-915F-4952-B733-8A564BB47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291" y="1631700"/>
            <a:ext cx="4940319" cy="32875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5E8933-258C-427A-8A70-3F2BE5F69E62}"/>
              </a:ext>
            </a:extLst>
          </p:cNvPr>
          <p:cNvSpPr txBox="1"/>
          <p:nvPr/>
        </p:nvSpPr>
        <p:spPr>
          <a:xfrm>
            <a:off x="420416" y="-251"/>
            <a:ext cx="2187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</a:rPr>
              <a:t>Exemples</a:t>
            </a:r>
            <a:r>
              <a:rPr lang="en-US" sz="2400" b="1" dirty="0">
                <a:solidFill>
                  <a:schemeClr val="accent2"/>
                </a:solidFill>
              </a:rPr>
              <a:t> (2)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BCC635-D983-4C9F-A478-DE59037595CC}"/>
              </a:ext>
            </a:extLst>
          </p:cNvPr>
          <p:cNvSpPr txBox="1"/>
          <p:nvPr/>
        </p:nvSpPr>
        <p:spPr>
          <a:xfrm>
            <a:off x="1407263" y="4858884"/>
            <a:ext cx="15824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www.spottinghistory.com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CE613B-207D-4C51-9372-2C613376197E}"/>
              </a:ext>
            </a:extLst>
          </p:cNvPr>
          <p:cNvSpPr txBox="1"/>
          <p:nvPr/>
        </p:nvSpPr>
        <p:spPr>
          <a:xfrm>
            <a:off x="7072429" y="1182231"/>
            <a:ext cx="52014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75 m de </a:t>
            </a:r>
            <a:r>
              <a:rPr lang="en-US" sz="2000" dirty="0" err="1"/>
              <a:t>diamètre</a:t>
            </a:r>
            <a:r>
              <a:rPr lang="en-US" sz="2000" dirty="0"/>
              <a:t>, talus, </a:t>
            </a:r>
            <a:r>
              <a:rPr lang="en-US" sz="2000" dirty="0" err="1"/>
              <a:t>fossé</a:t>
            </a:r>
            <a:r>
              <a:rPr lang="en-US" sz="2000" dirty="0"/>
              <a:t>, double cercle de </a:t>
            </a:r>
            <a:r>
              <a:rPr lang="en-US" sz="2000" dirty="0" err="1"/>
              <a:t>poteaux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bois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err="1"/>
              <a:t>Restes</a:t>
            </a:r>
            <a:r>
              <a:rPr lang="en-US" sz="2000" dirty="0"/>
              <a:t> </a:t>
            </a:r>
            <a:r>
              <a:rPr lang="en-US" sz="2000" dirty="0" err="1"/>
              <a:t>d’ossements</a:t>
            </a:r>
            <a:r>
              <a:rPr lang="en-US" sz="2000" dirty="0"/>
              <a:t> </a:t>
            </a:r>
            <a:r>
              <a:rPr lang="en-US" sz="2000" dirty="0" err="1"/>
              <a:t>animaux</a:t>
            </a:r>
            <a:r>
              <a:rPr lang="en-US" sz="2000" dirty="0"/>
              <a:t> et </a:t>
            </a:r>
            <a:r>
              <a:rPr lang="en-US" sz="2000" dirty="0" err="1"/>
              <a:t>humain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i="1" dirty="0"/>
              <a:t>A </a:t>
            </a:r>
            <a:r>
              <a:rPr lang="en-US" sz="2000" i="1" dirty="0" err="1"/>
              <a:t>quelques</a:t>
            </a:r>
            <a:r>
              <a:rPr lang="en-US" sz="2000" i="1" dirty="0"/>
              <a:t> </a:t>
            </a:r>
            <a:r>
              <a:rPr lang="en-US" sz="2000" i="1" dirty="0" err="1"/>
              <a:t>secondes</a:t>
            </a:r>
            <a:r>
              <a:rPr lang="en-US" sz="2000" i="1" dirty="0"/>
              <a:t> </a:t>
            </a:r>
            <a:r>
              <a:rPr lang="en-US" sz="2000" i="1" dirty="0" err="1"/>
              <a:t>d’arc</a:t>
            </a:r>
            <a:r>
              <a:rPr lang="en-US" sz="2000" i="1" dirty="0"/>
              <a:t> </a:t>
            </a:r>
            <a:r>
              <a:rPr lang="en-US" sz="2000" i="1" dirty="0" err="1"/>
              <a:t>près</a:t>
            </a:r>
            <a:r>
              <a:rPr lang="en-US" sz="2000" i="1" dirty="0"/>
              <a:t> </a:t>
            </a:r>
            <a:r>
              <a:rPr lang="en-US" sz="2000" i="1" dirty="0" err="1"/>
              <a:t>même</a:t>
            </a:r>
            <a:r>
              <a:rPr lang="en-US" sz="2000" i="1" dirty="0"/>
              <a:t> latitude que Stonehenge (de 1 700 </a:t>
            </a:r>
            <a:r>
              <a:rPr lang="en-US" sz="2000" i="1" dirty="0" err="1"/>
              <a:t>ans</a:t>
            </a:r>
            <a:r>
              <a:rPr lang="en-US" sz="2000" i="1" dirty="0"/>
              <a:t> plus </a:t>
            </a:r>
            <a:r>
              <a:rPr lang="en-US" sz="2000" i="1" dirty="0" err="1"/>
              <a:t>jeune</a:t>
            </a:r>
            <a:r>
              <a:rPr lang="en-US" sz="2000" i="1" dirty="0"/>
              <a:t>)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94EAFE-0FBE-4135-B3A5-BCF9DECA0DD4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2188419" y="2690336"/>
            <a:ext cx="1037306" cy="2616006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C081E4-79AB-448E-ABA5-7BE96EC2CDB1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2188419" y="3275479"/>
            <a:ext cx="3173290" cy="2030863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CCBC874-AED9-4F1C-8940-5F883D359A89}"/>
              </a:ext>
            </a:extLst>
          </p:cNvPr>
          <p:cNvSpPr txBox="1"/>
          <p:nvPr/>
        </p:nvSpPr>
        <p:spPr>
          <a:xfrm flipH="1">
            <a:off x="6344383" y="1319629"/>
            <a:ext cx="41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3071DC-FDD2-494C-89C3-93CA333CA765}"/>
              </a:ext>
            </a:extLst>
          </p:cNvPr>
          <p:cNvSpPr txBox="1"/>
          <p:nvPr/>
        </p:nvSpPr>
        <p:spPr>
          <a:xfrm>
            <a:off x="4263031" y="4970885"/>
            <a:ext cx="1685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</a:t>
            </a:r>
          </a:p>
          <a:p>
            <a:pPr algn="ctr"/>
            <a:r>
              <a:rPr lang="en-US" dirty="0"/>
              <a:t>Lever soleil</a:t>
            </a:r>
            <a:br>
              <a:rPr lang="en-US" dirty="0"/>
            </a:br>
            <a:r>
              <a:rPr lang="en-US" dirty="0"/>
              <a:t>Solstice </a:t>
            </a:r>
            <a:r>
              <a:rPr lang="en-US" dirty="0" err="1"/>
              <a:t>d’hiver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F42306-CE92-49C8-973B-1231597A42BE}"/>
              </a:ext>
            </a:extLst>
          </p:cNvPr>
          <p:cNvSpPr txBox="1"/>
          <p:nvPr/>
        </p:nvSpPr>
        <p:spPr>
          <a:xfrm>
            <a:off x="-17329" y="2690336"/>
            <a:ext cx="1523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</a:t>
            </a:r>
          </a:p>
          <a:p>
            <a:pPr algn="ctr"/>
            <a:r>
              <a:rPr lang="en-US" dirty="0" err="1"/>
              <a:t>Coucher</a:t>
            </a:r>
            <a:r>
              <a:rPr lang="en-US" dirty="0"/>
              <a:t> soleil</a:t>
            </a:r>
            <a:br>
              <a:rPr lang="en-US" dirty="0"/>
            </a:br>
            <a:r>
              <a:rPr lang="en-US" dirty="0"/>
              <a:t>Solstice </a:t>
            </a:r>
            <a:r>
              <a:rPr lang="en-US" dirty="0" err="1"/>
              <a:t>d’hiver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298A15-E91F-4C98-B398-A9038A9F0689}"/>
              </a:ext>
            </a:extLst>
          </p:cNvPr>
          <p:cNvSpPr txBox="1"/>
          <p:nvPr/>
        </p:nvSpPr>
        <p:spPr>
          <a:xfrm>
            <a:off x="1077890" y="5306342"/>
            <a:ext cx="22210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Portes</a:t>
            </a:r>
            <a:r>
              <a:rPr lang="en-US" sz="2000" dirty="0"/>
              <a:t> </a:t>
            </a:r>
            <a:r>
              <a:rPr lang="en-US" sz="2000" dirty="0" err="1"/>
              <a:t>secondaires</a:t>
            </a:r>
            <a:endParaRPr lang="en-US" sz="2000" dirty="0"/>
          </a:p>
          <a:p>
            <a:r>
              <a:rPr lang="en-US" sz="2000" dirty="0"/>
              <a:t>Lever / </a:t>
            </a:r>
            <a:r>
              <a:rPr lang="en-US" sz="2000" dirty="0" err="1"/>
              <a:t>coucher</a:t>
            </a:r>
            <a:r>
              <a:rPr lang="en-US" sz="2000" dirty="0"/>
              <a:t> du </a:t>
            </a:r>
            <a:br>
              <a:rPr lang="en-US" sz="2000" dirty="0"/>
            </a:br>
            <a:r>
              <a:rPr lang="en-US" sz="2000" dirty="0"/>
              <a:t>soleil Solstice </a:t>
            </a:r>
            <a:r>
              <a:rPr lang="en-US" sz="2000" dirty="0" err="1"/>
              <a:t>d’Été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A4AE89-0ED8-4C58-9C43-E6FC2A821D30}"/>
              </a:ext>
            </a:extLst>
          </p:cNvPr>
          <p:cNvSpPr txBox="1"/>
          <p:nvPr/>
        </p:nvSpPr>
        <p:spPr>
          <a:xfrm>
            <a:off x="1915535" y="827186"/>
            <a:ext cx="53335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Cercle de </a:t>
            </a:r>
            <a:r>
              <a:rPr lang="en-US" sz="2000" b="1" dirty="0" err="1">
                <a:solidFill>
                  <a:schemeClr val="accent2"/>
                </a:solidFill>
              </a:rPr>
              <a:t>Goseck</a:t>
            </a:r>
            <a:r>
              <a:rPr lang="en-US" sz="2000" b="1" dirty="0">
                <a:solidFill>
                  <a:schemeClr val="accent2"/>
                </a:solidFill>
              </a:rPr>
              <a:t>, Sachsen-Anhalt,  -4 800</a:t>
            </a: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93482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DC747A-2CEA-4DD2-A51A-634BAB738C3A}"/>
              </a:ext>
            </a:extLst>
          </p:cNvPr>
          <p:cNvSpPr txBox="1"/>
          <p:nvPr/>
        </p:nvSpPr>
        <p:spPr>
          <a:xfrm>
            <a:off x="4950372" y="2795752"/>
            <a:ext cx="1910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POLYNÉSIE</a:t>
            </a:r>
          </a:p>
        </p:txBody>
      </p:sp>
    </p:spTree>
    <p:extLst>
      <p:ext uri="{BB962C8B-B14F-4D97-AF65-F5344CB8AC3E}">
        <p14:creationId xmlns:p14="http://schemas.microsoft.com/office/powerpoint/2010/main" val="3405854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5E8933-258C-427A-8A70-3F2BE5F69E62}"/>
              </a:ext>
            </a:extLst>
          </p:cNvPr>
          <p:cNvSpPr txBox="1"/>
          <p:nvPr/>
        </p:nvSpPr>
        <p:spPr>
          <a:xfrm>
            <a:off x="441434" y="788277"/>
            <a:ext cx="114562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dirty="0"/>
              <a:t>Navigation par étoiles sur des milliers de kilomètres</a:t>
            </a:r>
            <a:br>
              <a:rPr lang="fr-LU" sz="2000" dirty="0"/>
            </a:br>
            <a:endParaRPr lang="fr-LU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dirty="0"/>
              <a:t>Lever héliaque d’étoiles connues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dirty="0" err="1"/>
              <a:t>Azimuth</a:t>
            </a:r>
            <a:r>
              <a:rPr lang="fr-LU" sz="2000" dirty="0"/>
              <a:t> = direction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dirty="0"/>
              <a:t>Angle de montée, culmination </a:t>
            </a:r>
            <a:r>
              <a:rPr lang="fr-LU" sz="2000" dirty="0">
                <a:sym typeface="Symbol" panose="05050102010706020507" pitchFamily="18" charset="2"/>
              </a:rPr>
              <a:t></a:t>
            </a:r>
            <a:r>
              <a:rPr lang="fr-LU" sz="2000" dirty="0"/>
              <a:t> latitude</a:t>
            </a:r>
            <a:br>
              <a:rPr lang="fr-LU" sz="2000" dirty="0"/>
            </a:br>
            <a:endParaRPr lang="fr-LU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dirty="0"/>
              <a:t>Autres indicateurs:  houle, vent, courants, même groupes d’animaux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LU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dirty="0"/>
              <a:t>Calendrier </a:t>
            </a:r>
            <a:r>
              <a:rPr lang="fr-LU" sz="2000" dirty="0" err="1"/>
              <a:t>ritual</a:t>
            </a:r>
            <a:r>
              <a:rPr lang="fr-LU" sz="2000" dirty="0"/>
              <a:t> et agraire </a:t>
            </a:r>
            <a:r>
              <a:rPr lang="fr-LU" sz="2000" dirty="0" err="1"/>
              <a:t>determine</a:t>
            </a:r>
            <a:r>
              <a:rPr lang="fr-LU" sz="2000" dirty="0"/>
              <a:t> par Pléiades, Sirius, </a:t>
            </a:r>
            <a:r>
              <a:rPr lang="fr-LU" sz="2000" dirty="0" err="1"/>
              <a:t>Aldebaran</a:t>
            </a:r>
            <a:br>
              <a:rPr lang="fr-LU" sz="2000" dirty="0"/>
            </a:br>
            <a:r>
              <a:rPr lang="fr-LU" sz="2000" dirty="0"/>
              <a:t>	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LU" sz="2000" dirty="0">
              <a:sym typeface="Symbol" panose="05050102010706020507" pitchFamily="18" charset="2"/>
            </a:endParaRPr>
          </a:p>
          <a:p>
            <a:pPr>
              <a:buClr>
                <a:schemeClr val="accent2"/>
              </a:buClr>
            </a:pPr>
            <a:r>
              <a:rPr lang="fr-LU" sz="2000" b="1" i="1" dirty="0">
                <a:sym typeface="Symbol" panose="05050102010706020507" pitchFamily="18" charset="2"/>
              </a:rPr>
              <a:t>Pourquoi?</a:t>
            </a:r>
            <a:r>
              <a:rPr lang="fr-LU" sz="2000" dirty="0">
                <a:sym typeface="Symbol" panose="05050102010706020507" pitchFamily="18" charset="2"/>
              </a:rPr>
              <a:t>	Navigation,  Agriculture, Rites </a:t>
            </a:r>
          </a:p>
          <a:p>
            <a:pPr>
              <a:buClr>
                <a:schemeClr val="accent2"/>
              </a:buClr>
            </a:pPr>
            <a:endParaRPr lang="fr-LU" sz="2000" dirty="0">
              <a:sym typeface="Symbol" panose="05050102010706020507" pitchFamily="18" charset="2"/>
            </a:endParaRPr>
          </a:p>
          <a:p>
            <a:pPr>
              <a:buClr>
                <a:schemeClr val="accent2"/>
              </a:buClr>
            </a:pPr>
            <a:r>
              <a:rPr lang="fr-LU" sz="2000" b="1" i="1" dirty="0">
                <a:sym typeface="Symbol" panose="05050102010706020507" pitchFamily="18" charset="2"/>
              </a:rPr>
              <a:t>Mesures?	</a:t>
            </a:r>
            <a:r>
              <a:rPr lang="fr-LU" sz="2000" dirty="0">
                <a:sym typeface="Symbol" panose="05050102010706020507" pitchFamily="18" charset="2"/>
              </a:rPr>
              <a:t>A l’</a:t>
            </a:r>
            <a:r>
              <a:rPr lang="fr-LU" sz="2000" dirty="0" err="1">
                <a:sym typeface="Symbol" panose="05050102010706020507" pitchFamily="18" charset="2"/>
              </a:rPr>
              <a:t>oeil</a:t>
            </a:r>
            <a:r>
              <a:rPr lang="fr-LU" sz="2000" dirty="0">
                <a:sym typeface="Symbol" panose="05050102010706020507" pitchFamily="18" charset="2"/>
              </a:rPr>
              <a:t>, marquages sur bateaux</a:t>
            </a:r>
          </a:p>
          <a:p>
            <a:pPr>
              <a:buClr>
                <a:schemeClr val="accent2"/>
              </a:buClr>
            </a:pPr>
            <a:br>
              <a:rPr lang="fr-LU" sz="2000" b="1" i="1" dirty="0">
                <a:sym typeface="Symbol" panose="05050102010706020507" pitchFamily="18" charset="2"/>
              </a:rPr>
            </a:br>
            <a:r>
              <a:rPr lang="fr-LU" sz="2000" b="1" i="1" dirty="0">
                <a:sym typeface="Symbol" panose="05050102010706020507" pitchFamily="18" charset="2"/>
              </a:rPr>
              <a:t>Théories?	</a:t>
            </a:r>
            <a:r>
              <a:rPr lang="fr-LU" sz="2000" dirty="0">
                <a:sym typeface="Symbol" panose="05050102010706020507" pitchFamily="18" charset="2"/>
              </a:rPr>
              <a:t>Compréhension des mouvements annuels du soleil, de la lune et des étoiles</a:t>
            </a:r>
            <a:br>
              <a:rPr lang="fr-LU" sz="2000" dirty="0">
                <a:sym typeface="Symbol" panose="05050102010706020507" pitchFamily="18" charset="2"/>
              </a:rPr>
            </a:br>
            <a:r>
              <a:rPr lang="fr-LU" sz="2000" dirty="0">
                <a:sym typeface="Symbol" panose="05050102010706020507" pitchFamily="18" charset="2"/>
              </a:rPr>
              <a:t>			Compréhension des effets de latitude !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LU" sz="2000" dirty="0">
              <a:sym typeface="Symbol" panose="05050102010706020507" pitchFamily="18" charset="2"/>
            </a:endParaRP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D35D9C7-A7F9-44A9-B25C-A08C3DE38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467" y="1299358"/>
            <a:ext cx="3771243" cy="37712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6CBCBB-0E0F-468C-9E96-697B3F123D6B}"/>
              </a:ext>
            </a:extLst>
          </p:cNvPr>
          <p:cNvSpPr txBox="1"/>
          <p:nvPr/>
        </p:nvSpPr>
        <p:spPr>
          <a:xfrm>
            <a:off x="8203980" y="6420588"/>
            <a:ext cx="3693730" cy="254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http://commons.wikimedia.org/wiki/File:Polynesian_Migration.svg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C687EA-1959-48BF-8AD8-28D696A7B5FC}"/>
              </a:ext>
            </a:extLst>
          </p:cNvPr>
          <p:cNvSpPr txBox="1"/>
          <p:nvPr/>
        </p:nvSpPr>
        <p:spPr>
          <a:xfrm>
            <a:off x="725452" y="0"/>
            <a:ext cx="46466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La </a:t>
            </a:r>
            <a:r>
              <a:rPr lang="en-US" sz="2400" b="1" dirty="0" err="1">
                <a:solidFill>
                  <a:schemeClr val="accent2"/>
                </a:solidFill>
              </a:rPr>
              <a:t>Polynésie</a:t>
            </a:r>
            <a:r>
              <a:rPr lang="en-US" sz="2400" b="1" dirty="0">
                <a:solidFill>
                  <a:schemeClr val="accent2"/>
                </a:solidFill>
              </a:rPr>
              <a:t> (-1200 à +600)</a:t>
            </a:r>
          </a:p>
        </p:txBody>
      </p:sp>
    </p:spTree>
    <p:extLst>
      <p:ext uri="{BB962C8B-B14F-4D97-AF65-F5344CB8AC3E}">
        <p14:creationId xmlns:p14="http://schemas.microsoft.com/office/powerpoint/2010/main" val="2428779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DC747A-2CEA-4DD2-A51A-634BAB738C3A}"/>
              </a:ext>
            </a:extLst>
          </p:cNvPr>
          <p:cNvSpPr txBox="1"/>
          <p:nvPr/>
        </p:nvSpPr>
        <p:spPr>
          <a:xfrm>
            <a:off x="4950372" y="2795752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ÉGYPTE</a:t>
            </a:r>
          </a:p>
        </p:txBody>
      </p:sp>
    </p:spTree>
    <p:extLst>
      <p:ext uri="{BB962C8B-B14F-4D97-AF65-F5344CB8AC3E}">
        <p14:creationId xmlns:p14="http://schemas.microsoft.com/office/powerpoint/2010/main" val="870501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A37308-929E-494B-A2C3-884E2F157495}"/>
              </a:ext>
            </a:extLst>
          </p:cNvPr>
          <p:cNvSpPr txBox="1"/>
          <p:nvPr/>
        </p:nvSpPr>
        <p:spPr>
          <a:xfrm>
            <a:off x="451945" y="-19905"/>
            <a:ext cx="995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</a:rPr>
              <a:t>L’Égypte</a:t>
            </a:r>
            <a:r>
              <a:rPr lang="en-US" sz="2400" b="1" dirty="0">
                <a:solidFill>
                  <a:schemeClr val="accent2"/>
                </a:solidFill>
              </a:rPr>
              <a:t> (-3 000 à -600)</a:t>
            </a:r>
            <a:r>
              <a:rPr lang="en-US" sz="2000" dirty="0"/>
              <a:t>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5661FA-19AA-4864-8B53-AD3C235E5570}"/>
              </a:ext>
            </a:extLst>
          </p:cNvPr>
          <p:cNvSpPr txBox="1"/>
          <p:nvPr/>
        </p:nvSpPr>
        <p:spPr>
          <a:xfrm>
            <a:off x="238631" y="862355"/>
            <a:ext cx="117005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err="1"/>
              <a:t>Système</a:t>
            </a:r>
            <a:r>
              <a:rPr lang="en-US" sz="2000" dirty="0"/>
              <a:t> </a:t>
            </a:r>
            <a:r>
              <a:rPr lang="en-US" sz="2000" dirty="0" err="1"/>
              <a:t>centralisé</a:t>
            </a:r>
            <a:r>
              <a:rPr lang="en-US" sz="2000" dirty="0"/>
              <a:t>, </a:t>
            </a:r>
            <a:r>
              <a:rPr lang="en-US" sz="2000" dirty="0" err="1"/>
              <a:t>centré</a:t>
            </a:r>
            <a:r>
              <a:rPr lang="en-US" sz="2000" dirty="0"/>
              <a:t> sur </a:t>
            </a:r>
            <a:r>
              <a:rPr lang="en-US" dirty="0"/>
              <a:t>le </a:t>
            </a:r>
            <a:r>
              <a:rPr lang="en-US" sz="2000" dirty="0" err="1"/>
              <a:t>Pharaon</a:t>
            </a:r>
            <a:r>
              <a:rPr lang="en-US" sz="2000" dirty="0"/>
              <a:t>;   </a:t>
            </a:r>
            <a:r>
              <a:rPr lang="en-US" sz="2000" dirty="0" err="1"/>
              <a:t>culte</a:t>
            </a:r>
            <a:r>
              <a:rPr lang="en-US" sz="2000" dirty="0"/>
              <a:t> des </a:t>
            </a:r>
            <a:r>
              <a:rPr lang="en-US" sz="2000" dirty="0" err="1"/>
              <a:t>morts</a:t>
            </a:r>
            <a:br>
              <a:rPr lang="en-US" sz="2000" dirty="0"/>
            </a:br>
            <a:r>
              <a:rPr lang="en-US" sz="2000" dirty="0" err="1"/>
              <a:t>Peu</a:t>
            </a:r>
            <a:r>
              <a:rPr lang="en-US" sz="2000" dirty="0"/>
              <a:t> de </a:t>
            </a:r>
            <a:r>
              <a:rPr lang="en-US" sz="2000" dirty="0" err="1"/>
              <a:t>guerres</a:t>
            </a:r>
            <a:r>
              <a:rPr lang="en-US" sz="2000" dirty="0"/>
              <a:t>;     Ciel, Soleil, Lune,… </a:t>
            </a:r>
            <a:r>
              <a:rPr lang="en-US" sz="2000" dirty="0" err="1"/>
              <a:t>sont</a:t>
            </a:r>
            <a:r>
              <a:rPr lang="en-US" sz="2000" dirty="0"/>
              <a:t> des </a:t>
            </a:r>
            <a:r>
              <a:rPr lang="en-US" sz="2000" dirty="0" err="1"/>
              <a:t>Dieux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Association du </a:t>
            </a:r>
            <a:r>
              <a:rPr lang="en-US" sz="2000" dirty="0">
                <a:solidFill>
                  <a:srgbClr val="7030A0"/>
                </a:solidFill>
              </a:rPr>
              <a:t>lever </a:t>
            </a:r>
            <a:r>
              <a:rPr lang="en-US" sz="2000" dirty="0" err="1">
                <a:solidFill>
                  <a:srgbClr val="7030A0"/>
                </a:solidFill>
              </a:rPr>
              <a:t>héliaque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/>
              <a:t>de Sothis (Sirius) avec la </a:t>
            </a:r>
            <a:r>
              <a:rPr lang="en-US" sz="2000" dirty="0" err="1"/>
              <a:t>crue</a:t>
            </a:r>
            <a:r>
              <a:rPr lang="en-US" sz="2000" dirty="0"/>
              <a:t> du Nil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err="1"/>
              <a:t>Alignements</a:t>
            </a:r>
            <a:r>
              <a:rPr lang="en-US" sz="2000" dirty="0"/>
              <a:t> précis des </a:t>
            </a:r>
            <a:r>
              <a:rPr lang="en-US" sz="2000" dirty="0" err="1"/>
              <a:t>pyramides</a:t>
            </a:r>
            <a:r>
              <a:rPr lang="en-US" sz="2000" dirty="0"/>
              <a:t> </a:t>
            </a:r>
            <a:r>
              <a:rPr lang="en-US" sz="2000" dirty="0" err="1"/>
              <a:t>vers</a:t>
            </a:r>
            <a:r>
              <a:rPr lang="en-US" sz="2000" dirty="0"/>
              <a:t> le </a:t>
            </a:r>
            <a:r>
              <a:rPr lang="en-US" sz="2000" dirty="0" err="1"/>
              <a:t>nord</a:t>
            </a:r>
            <a:r>
              <a:rPr lang="en-US" sz="2000" dirty="0"/>
              <a:t>, conduits </a:t>
            </a:r>
            <a:r>
              <a:rPr lang="en-US" sz="2000" dirty="0" err="1"/>
              <a:t>vers</a:t>
            </a:r>
            <a:r>
              <a:rPr lang="en-US" sz="2000" dirty="0"/>
              <a:t> étoiles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b="1" dirty="0" err="1"/>
              <a:t>Calendrier</a:t>
            </a:r>
            <a:r>
              <a:rPr lang="en-US" sz="2000" b="1" dirty="0"/>
              <a:t>: </a:t>
            </a:r>
            <a:r>
              <a:rPr lang="en-US" sz="2000" dirty="0"/>
              <a:t>	3 </a:t>
            </a:r>
            <a:r>
              <a:rPr lang="en-US" sz="2000" dirty="0" err="1"/>
              <a:t>saisons</a:t>
            </a:r>
            <a:r>
              <a:rPr lang="en-US" sz="2000" dirty="0"/>
              <a:t> à 4 </a:t>
            </a:r>
            <a:r>
              <a:rPr lang="en-US" sz="2000" dirty="0" err="1"/>
              <a:t>mois</a:t>
            </a:r>
            <a:r>
              <a:rPr lang="en-US" sz="2000" dirty="0"/>
              <a:t> à 3 </a:t>
            </a:r>
            <a:r>
              <a:rPr lang="en-US" sz="2000" dirty="0" err="1"/>
              <a:t>décades</a:t>
            </a:r>
            <a:r>
              <a:rPr lang="en-US" sz="2000" dirty="0"/>
              <a:t> à 10 </a:t>
            </a:r>
            <a:r>
              <a:rPr lang="en-US" sz="2000" dirty="0" err="1"/>
              <a:t>jours</a:t>
            </a:r>
            <a:r>
              <a:rPr lang="en-US" sz="2000" dirty="0"/>
              <a:t> = 360 </a:t>
            </a:r>
            <a:r>
              <a:rPr lang="en-US" sz="2000" dirty="0" err="1"/>
              <a:t>jours</a:t>
            </a:r>
            <a:r>
              <a:rPr lang="en-US" sz="2000" dirty="0"/>
              <a:t>, + 5 </a:t>
            </a:r>
            <a:r>
              <a:rPr lang="en-US" sz="2000" dirty="0" err="1"/>
              <a:t>jours</a:t>
            </a:r>
            <a:r>
              <a:rPr lang="en-US" sz="2000" dirty="0"/>
              <a:t> “</a:t>
            </a:r>
            <a:r>
              <a:rPr lang="en-US" sz="2000" dirty="0" err="1"/>
              <a:t>épagomènes</a:t>
            </a:r>
            <a:r>
              <a:rPr lang="en-US" sz="2000" dirty="0"/>
              <a:t>”</a:t>
            </a:r>
            <a:br>
              <a:rPr lang="en-US" sz="2000" dirty="0"/>
            </a:br>
            <a:r>
              <a:rPr lang="en-US" sz="2000" i="1" dirty="0"/>
              <a:t>pas de compensation pour le ¼ de jour </a:t>
            </a:r>
            <a:r>
              <a:rPr lang="en-US" sz="2000" i="1" dirty="0" err="1"/>
              <a:t>manquant</a:t>
            </a:r>
            <a:r>
              <a:rPr lang="en-US" sz="2000" i="1" dirty="0"/>
              <a:t> </a:t>
            </a:r>
            <a:r>
              <a:rPr lang="en-US" sz="2000" i="1" dirty="0">
                <a:sym typeface="Symbol" panose="05050102010706020507" pitchFamily="18" charset="2"/>
              </a:rPr>
              <a:t></a:t>
            </a:r>
            <a:r>
              <a:rPr lang="en-US" sz="2000" i="1" dirty="0"/>
              <a:t> les </a:t>
            </a:r>
            <a:r>
              <a:rPr lang="en-US" sz="2000" i="1" dirty="0" err="1"/>
              <a:t>saisons</a:t>
            </a:r>
            <a:r>
              <a:rPr lang="en-US" sz="2000" i="1" dirty="0"/>
              <a:t> font un tour de </a:t>
            </a:r>
            <a:r>
              <a:rPr lang="en-US" sz="2000" i="1" dirty="0" err="1"/>
              <a:t>calendrier</a:t>
            </a:r>
            <a:r>
              <a:rPr lang="en-US" sz="2000" i="1" dirty="0"/>
              <a:t> </a:t>
            </a:r>
            <a:r>
              <a:rPr lang="en-US" sz="2000" i="1" dirty="0" err="1"/>
              <a:t>tous</a:t>
            </a:r>
            <a:r>
              <a:rPr lang="en-US" sz="2000" i="1" dirty="0"/>
              <a:t> les 1460 </a:t>
            </a:r>
            <a:r>
              <a:rPr lang="en-US" sz="2000" i="1" dirty="0" err="1"/>
              <a:t>ans</a:t>
            </a:r>
            <a:br>
              <a:rPr lang="en-US" sz="2000" i="1" dirty="0"/>
            </a:br>
            <a:endParaRPr lang="en-US" sz="2000" i="1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b="1" dirty="0" err="1"/>
              <a:t>Horloges</a:t>
            </a:r>
            <a:r>
              <a:rPr lang="en-US" sz="2000" b="1" dirty="0"/>
              <a:t> </a:t>
            </a:r>
            <a:r>
              <a:rPr lang="en-US" sz="2000" b="1" dirty="0" err="1"/>
              <a:t>stellaires</a:t>
            </a:r>
            <a:r>
              <a:rPr lang="en-US" sz="2000" b="1" dirty="0"/>
              <a:t>: </a:t>
            </a:r>
            <a:r>
              <a:rPr lang="en-US" sz="2000" dirty="0"/>
              <a:t>	36 </a:t>
            </a:r>
            <a:r>
              <a:rPr lang="en-US" sz="2000" dirty="0" err="1"/>
              <a:t>décans</a:t>
            </a:r>
            <a:r>
              <a:rPr lang="en-US" sz="2000" dirty="0"/>
              <a:t>, </a:t>
            </a:r>
            <a:r>
              <a:rPr lang="en-US" sz="2000" dirty="0" err="1"/>
              <a:t>une</a:t>
            </a:r>
            <a:r>
              <a:rPr lang="en-US" sz="2000" dirty="0"/>
              <a:t> étoile </a:t>
            </a:r>
            <a:r>
              <a:rPr lang="en-US" sz="2000" dirty="0" err="1"/>
              <a:t>caractéristique</a:t>
            </a:r>
            <a:r>
              <a:rPr lang="en-US" sz="2000" dirty="0"/>
              <a:t> par </a:t>
            </a:r>
            <a:r>
              <a:rPr lang="en-US" sz="2000" dirty="0" err="1"/>
              <a:t>décade</a:t>
            </a:r>
            <a:r>
              <a:rPr lang="en-US" sz="2000" dirty="0"/>
              <a:t>, lever </a:t>
            </a:r>
            <a:r>
              <a:rPr lang="en-US" sz="2000" dirty="0" err="1"/>
              <a:t>héliaque</a:t>
            </a:r>
            <a:r>
              <a:rPr lang="en-US" sz="2000" dirty="0"/>
              <a:t> par </a:t>
            </a:r>
            <a:r>
              <a:rPr lang="en-US" sz="2000" dirty="0" err="1"/>
              <a:t>heure</a:t>
            </a:r>
            <a:r>
              <a:rPr lang="en-US" sz="2000" dirty="0"/>
              <a:t> </a:t>
            </a:r>
            <a:r>
              <a:rPr lang="en-US" sz="2000" dirty="0" err="1"/>
              <a:t>tabulé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été</a:t>
            </a:r>
            <a:r>
              <a:rPr lang="en-US" sz="2000" dirty="0"/>
              <a:t>, </a:t>
            </a:r>
            <a:r>
              <a:rPr lang="en-US" sz="2000" dirty="0" err="1"/>
              <a:t>seulement</a:t>
            </a:r>
            <a:r>
              <a:rPr lang="en-US" sz="2000" dirty="0"/>
              <a:t> 12 </a:t>
            </a:r>
            <a:r>
              <a:rPr lang="en-US" sz="2000" dirty="0" err="1"/>
              <a:t>décans</a:t>
            </a:r>
            <a:r>
              <a:rPr lang="en-US" sz="2000" dirty="0"/>
              <a:t> </a:t>
            </a:r>
            <a:r>
              <a:rPr lang="en-US" sz="2000" dirty="0" err="1"/>
              <a:t>visibles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 Nuit </a:t>
            </a:r>
            <a:r>
              <a:rPr lang="en-US" sz="2000" dirty="0" err="1">
                <a:sym typeface="Symbol" panose="05050102010706020507" pitchFamily="18" charset="2"/>
              </a:rPr>
              <a:t>divisée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en</a:t>
            </a:r>
            <a:r>
              <a:rPr lang="en-US" sz="2000" dirty="0">
                <a:sym typeface="Symbol" panose="05050102010706020507" pitchFamily="18" charset="2"/>
              </a:rPr>
              <a:t> 12 h   </a:t>
            </a:r>
            <a:r>
              <a:rPr lang="en-US" sz="2000" dirty="0">
                <a:solidFill>
                  <a:srgbClr val="00B0F0"/>
                </a:solidFill>
                <a:sym typeface="Symbol" panose="05050102010706020507" pitchFamily="18" charset="2"/>
              </a:rPr>
              <a:t>jour de 24 h</a:t>
            </a:r>
            <a:br>
              <a:rPr lang="en-US" sz="2000" dirty="0">
                <a:solidFill>
                  <a:srgbClr val="00B0F0"/>
                </a:solidFill>
                <a:sym typeface="Symbol" panose="05050102010706020507" pitchFamily="18" charset="2"/>
              </a:rPr>
            </a:br>
            <a:endParaRPr lang="en-US" sz="2000" dirty="0">
              <a:solidFill>
                <a:srgbClr val="00B0F0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Au </a:t>
            </a:r>
            <a:r>
              <a:rPr lang="en-US" sz="2000" dirty="0" err="1"/>
              <a:t>Nouvel</a:t>
            </a:r>
            <a:r>
              <a:rPr lang="en-US" sz="2000" dirty="0"/>
              <a:t> empire, </a:t>
            </a:r>
            <a:r>
              <a:rPr lang="en-US" sz="2000" dirty="0" err="1"/>
              <a:t>remplacement</a:t>
            </a:r>
            <a:r>
              <a:rPr lang="en-US" sz="2000" dirty="0"/>
              <a:t> du levier </a:t>
            </a:r>
            <a:r>
              <a:rPr lang="en-US" sz="2000" dirty="0" err="1"/>
              <a:t>héliaque</a:t>
            </a:r>
            <a:r>
              <a:rPr lang="en-US" sz="2000" dirty="0"/>
              <a:t> par le passage au </a:t>
            </a:r>
            <a:r>
              <a:rPr lang="en-US" sz="2000" dirty="0" err="1"/>
              <a:t>méridien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9868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298E4702-DEAD-4EF8-9BF3-D6CE39F58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164" y="1767644"/>
            <a:ext cx="5684205" cy="43062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076BCF-72DC-4C1B-AA3C-BDDB66FFE1D8}"/>
              </a:ext>
            </a:extLst>
          </p:cNvPr>
          <p:cNvSpPr txBox="1"/>
          <p:nvPr/>
        </p:nvSpPr>
        <p:spPr>
          <a:xfrm>
            <a:off x="8185975" y="6473384"/>
            <a:ext cx="13456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www.wikipedia.org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8CCA4A-7164-42DF-98B3-8F6BC46903F2}"/>
              </a:ext>
            </a:extLst>
          </p:cNvPr>
          <p:cNvSpPr txBox="1"/>
          <p:nvPr/>
        </p:nvSpPr>
        <p:spPr>
          <a:xfrm>
            <a:off x="665177" y="989583"/>
            <a:ext cx="2775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2"/>
                </a:solidFill>
              </a:rPr>
              <a:t>Pyramide</a:t>
            </a:r>
            <a:r>
              <a:rPr lang="en-US" sz="2400" dirty="0">
                <a:solidFill>
                  <a:schemeClr val="accent2"/>
                </a:solidFill>
              </a:rPr>
              <a:t> de Cheops</a:t>
            </a:r>
          </a:p>
        </p:txBody>
      </p:sp>
    </p:spTree>
    <p:extLst>
      <p:ext uri="{BB962C8B-B14F-4D97-AF65-F5344CB8AC3E}">
        <p14:creationId xmlns:p14="http://schemas.microsoft.com/office/powerpoint/2010/main" val="87631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A37308-929E-494B-A2C3-884E2F157495}"/>
              </a:ext>
            </a:extLst>
          </p:cNvPr>
          <p:cNvSpPr txBox="1"/>
          <p:nvPr/>
        </p:nvSpPr>
        <p:spPr>
          <a:xfrm>
            <a:off x="441434" y="12605"/>
            <a:ext cx="995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</a:rPr>
              <a:t>L’Égypte</a:t>
            </a:r>
            <a:r>
              <a:rPr lang="en-US" sz="2400" b="1" dirty="0">
                <a:solidFill>
                  <a:schemeClr val="accent2"/>
                </a:solidFill>
              </a:rPr>
              <a:t> (-3 000 à -600)</a:t>
            </a:r>
            <a:r>
              <a:rPr lang="en-US" sz="2000" dirty="0"/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16DD12-84AD-498F-95D4-1EDCA32A7D68}"/>
              </a:ext>
            </a:extLst>
          </p:cNvPr>
          <p:cNvSpPr txBox="1"/>
          <p:nvPr/>
        </p:nvSpPr>
        <p:spPr>
          <a:xfrm>
            <a:off x="441434" y="1035396"/>
            <a:ext cx="1039628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sym typeface="Symbol" panose="05050102010706020507" pitchFamily="18" charset="2"/>
              </a:rPr>
              <a:t>Pourquoi</a:t>
            </a:r>
            <a:r>
              <a:rPr lang="en-US" sz="2000" b="1" i="1" dirty="0">
                <a:sym typeface="Symbol" panose="05050102010706020507" pitchFamily="18" charset="2"/>
              </a:rPr>
              <a:t>?</a:t>
            </a:r>
            <a:r>
              <a:rPr lang="en-US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Calendrier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solaire</a:t>
            </a:r>
            <a:r>
              <a:rPr lang="en-US" sz="2000" dirty="0">
                <a:sym typeface="Symbol" panose="05050102010706020507" pitchFamily="18" charset="2"/>
              </a:rPr>
              <a:t> pour </a:t>
            </a:r>
            <a:r>
              <a:rPr lang="en-US" sz="2000" dirty="0" err="1">
                <a:sym typeface="Symbol" panose="05050102010706020507" pitchFamily="18" charset="2"/>
              </a:rPr>
              <a:t>prévoir</a:t>
            </a:r>
            <a:r>
              <a:rPr lang="en-US" sz="2000" dirty="0">
                <a:sym typeface="Symbol" panose="05050102010706020507" pitchFamily="18" charset="2"/>
              </a:rPr>
              <a:t> la </a:t>
            </a:r>
            <a:r>
              <a:rPr lang="en-US" sz="2000" dirty="0" err="1">
                <a:sym typeface="Symbol" panose="05050102010706020507" pitchFamily="18" charset="2"/>
              </a:rPr>
              <a:t>crue</a:t>
            </a:r>
            <a:r>
              <a:rPr lang="en-US" sz="2000" dirty="0">
                <a:sym typeface="Symbol" panose="05050102010706020507" pitchFamily="18" charset="2"/>
              </a:rPr>
              <a:t> du Nil</a:t>
            </a:r>
          </a:p>
          <a:p>
            <a:r>
              <a:rPr lang="en-US" sz="2000" dirty="0">
                <a:sym typeface="Symbol" panose="05050102010706020507" pitchFamily="18" charset="2"/>
              </a:rPr>
              <a:t>			Fixations des </a:t>
            </a:r>
            <a:r>
              <a:rPr lang="en-US" sz="2000" dirty="0" err="1">
                <a:sym typeface="Symbol" panose="05050102010706020507" pitchFamily="18" charset="2"/>
              </a:rPr>
              <a:t>cérémonies</a:t>
            </a:r>
            <a:r>
              <a:rPr lang="en-US" sz="2000" dirty="0">
                <a:sym typeface="Symbol" panose="05050102010706020507" pitchFamily="18" charset="2"/>
              </a:rPr>
              <a:t> religieuses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	</a:t>
            </a:r>
            <a:r>
              <a:rPr lang="en-US" sz="2000" dirty="0" err="1">
                <a:sym typeface="Symbol" panose="05050102010706020507" pitchFamily="18" charset="2"/>
              </a:rPr>
              <a:t>Peu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d’horoscopes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	Alignment des </a:t>
            </a:r>
            <a:r>
              <a:rPr lang="en-US" sz="2000" dirty="0" err="1">
                <a:sym typeface="Symbol" panose="05050102010706020507" pitchFamily="18" charset="2"/>
              </a:rPr>
              <a:t>pyramides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</a:t>
            </a:r>
            <a:br>
              <a:rPr lang="en-US" sz="2000" dirty="0">
                <a:sym typeface="Symbol" panose="05050102010706020507" pitchFamily="18" charset="2"/>
              </a:rPr>
            </a:br>
            <a:endParaRPr lang="en-US" sz="2000" dirty="0">
              <a:sym typeface="Symbol" panose="05050102010706020507" pitchFamily="18" charset="2"/>
            </a:endParaRPr>
          </a:p>
          <a:p>
            <a:r>
              <a:rPr lang="en-US" sz="2000" b="1" i="1" dirty="0" err="1">
                <a:sym typeface="Symbol" panose="05050102010706020507" pitchFamily="18" charset="2"/>
              </a:rPr>
              <a:t>Mesures</a:t>
            </a:r>
            <a:r>
              <a:rPr lang="en-US" sz="2000" b="1" i="1" dirty="0">
                <a:sym typeface="Symbol" panose="05050102010706020507" pitchFamily="18" charset="2"/>
              </a:rPr>
              <a:t>?	</a:t>
            </a:r>
            <a:r>
              <a:rPr lang="en-US" sz="2000" dirty="0">
                <a:sym typeface="Symbol" panose="05050102010706020507" pitchFamily="18" charset="2"/>
              </a:rPr>
              <a:t>Angles avec </a:t>
            </a:r>
            <a:r>
              <a:rPr lang="en-US" sz="2000" dirty="0" err="1">
                <a:sym typeface="Symbol" panose="05050102010706020507" pitchFamily="18" charset="2"/>
              </a:rPr>
              <a:t>Merkhet</a:t>
            </a:r>
            <a:r>
              <a:rPr lang="en-US" sz="2000" dirty="0">
                <a:sym typeface="Symbol" panose="05050102010706020507" pitchFamily="18" charset="2"/>
              </a:rPr>
              <a:t> et Bay 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	</a:t>
            </a:r>
            <a:r>
              <a:rPr lang="en-US" sz="2000" dirty="0" err="1">
                <a:sym typeface="Symbol" panose="05050102010706020507" pitchFamily="18" charset="2"/>
              </a:rPr>
              <a:t>meilleure</a:t>
            </a:r>
            <a:r>
              <a:rPr lang="en-US" sz="2000" dirty="0">
                <a:sym typeface="Symbol" panose="05050102010706020507" pitchFamily="18" charset="2"/>
              </a:rPr>
              <a:t> precision </a:t>
            </a:r>
            <a:r>
              <a:rPr lang="en-US" sz="2000" dirty="0" err="1">
                <a:sym typeface="Symbol" panose="05050102010706020507" pitchFamily="18" charset="2"/>
              </a:rPr>
              <a:t>connue</a:t>
            </a:r>
            <a:r>
              <a:rPr lang="en-US" sz="2000" dirty="0">
                <a:sym typeface="Symbol" panose="05050102010706020507" pitchFamily="18" charset="2"/>
              </a:rPr>
              <a:t> 3’ </a:t>
            </a:r>
            <a:br>
              <a:rPr lang="en-US" sz="2000" dirty="0">
                <a:sym typeface="Symbol" panose="05050102010706020507" pitchFamily="18" charset="2"/>
              </a:rPr>
            </a:b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	</a:t>
            </a:r>
            <a:r>
              <a:rPr lang="en-US" sz="2000" dirty="0" err="1">
                <a:sym typeface="Symbol" panose="05050102010706020507" pitchFamily="18" charset="2"/>
              </a:rPr>
              <a:t>Clepsydre</a:t>
            </a:r>
            <a:r>
              <a:rPr lang="en-US" sz="2000" dirty="0">
                <a:sym typeface="Symbol" panose="05050102010706020507" pitchFamily="18" charset="2"/>
              </a:rPr>
              <a:t> au </a:t>
            </a:r>
            <a:r>
              <a:rPr lang="en-US" sz="2000" dirty="0" err="1">
                <a:sym typeface="Symbol" panose="05050102010706020507" pitchFamily="18" charset="2"/>
              </a:rPr>
              <a:t>Nouvel</a:t>
            </a:r>
            <a:r>
              <a:rPr lang="en-US" sz="2000" dirty="0">
                <a:sym typeface="Symbol" panose="05050102010706020507" pitchFamily="18" charset="2"/>
              </a:rPr>
              <a:t> Empire</a:t>
            </a:r>
          </a:p>
          <a:p>
            <a:br>
              <a:rPr lang="en-US" sz="2000" dirty="0">
                <a:sym typeface="Symbol" panose="05050102010706020507" pitchFamily="18" charset="2"/>
              </a:rPr>
            </a:br>
            <a:endParaRPr lang="en-US" sz="2000" dirty="0">
              <a:sym typeface="Symbol" panose="05050102010706020507" pitchFamily="18" charset="2"/>
            </a:endParaRPr>
          </a:p>
          <a:p>
            <a:r>
              <a:rPr lang="en-US" sz="2000" b="1" i="1" dirty="0" err="1">
                <a:sym typeface="Symbol" panose="05050102010706020507" pitchFamily="18" charset="2"/>
              </a:rPr>
              <a:t>Théories</a:t>
            </a:r>
            <a:r>
              <a:rPr lang="en-US" sz="2000" b="1" i="1" dirty="0">
                <a:sym typeface="Symbol" panose="05050102010706020507" pitchFamily="18" charset="2"/>
              </a:rPr>
              <a:t>?	</a:t>
            </a:r>
            <a:r>
              <a:rPr lang="en-US" sz="2000" dirty="0" err="1">
                <a:sym typeface="Symbol" panose="05050102010706020507" pitchFamily="18" charset="2"/>
              </a:rPr>
              <a:t>Compréhension</a:t>
            </a:r>
            <a:r>
              <a:rPr lang="en-US" sz="2000" dirty="0">
                <a:sym typeface="Symbol" panose="05050102010706020507" pitchFamily="18" charset="2"/>
              </a:rPr>
              <a:t> des </a:t>
            </a:r>
            <a:r>
              <a:rPr lang="en-US" sz="2000" dirty="0" err="1">
                <a:sym typeface="Symbol" panose="05050102010706020507" pitchFamily="18" charset="2"/>
              </a:rPr>
              <a:t>mouvements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annuels</a:t>
            </a:r>
            <a:r>
              <a:rPr lang="en-US" sz="2000" dirty="0">
                <a:sym typeface="Symbol" panose="05050102010706020507" pitchFamily="18" charset="2"/>
              </a:rPr>
              <a:t> du soleil, de la lune et des étoiles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	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 			Absence de </a:t>
            </a:r>
            <a:r>
              <a:rPr lang="en-US" sz="2000" dirty="0" err="1">
                <a:sym typeface="Symbol" panose="05050102010706020507" pitchFamily="18" charset="2"/>
              </a:rPr>
              <a:t>modélisation</a:t>
            </a:r>
            <a:r>
              <a:rPr lang="en-US" sz="2000" dirty="0">
                <a:sym typeface="Symbol" panose="05050102010706020507" pitchFamily="18" charset="2"/>
              </a:rPr>
              <a:t> et de </a:t>
            </a:r>
            <a:r>
              <a:rPr lang="en-US" sz="2000" dirty="0" err="1">
                <a:sym typeface="Symbol" panose="05050102010706020507" pitchFamily="18" charset="2"/>
              </a:rPr>
              <a:t>calculs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mathématiques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	</a:t>
            </a:r>
            <a:r>
              <a:rPr lang="en-US" sz="2000" dirty="0" err="1">
                <a:sym typeface="Symbol" panose="05050102010706020507" pitchFamily="18" charset="2"/>
              </a:rPr>
              <a:t>Peu</a:t>
            </a:r>
            <a:r>
              <a:rPr lang="en-US" sz="2000" dirty="0">
                <a:sym typeface="Symbol" panose="05050102010706020507" pitchFamily="18" charset="2"/>
              </a:rPr>
              <a:t> de </a:t>
            </a:r>
            <a:r>
              <a:rPr lang="en-US" sz="2000" dirty="0" err="1">
                <a:sym typeface="Symbol" panose="05050102010706020507" pitchFamily="18" charset="2"/>
              </a:rPr>
              <a:t>données</a:t>
            </a:r>
            <a:r>
              <a:rPr lang="en-US" sz="2000" dirty="0">
                <a:sym typeface="Symbol" panose="05050102010706020507" pitchFamily="18" charset="2"/>
              </a:rPr>
              <a:t> sur les </a:t>
            </a:r>
            <a:r>
              <a:rPr lang="en-US" sz="2000" dirty="0" err="1">
                <a:sym typeface="Symbol" panose="05050102010706020507" pitchFamily="18" charset="2"/>
              </a:rPr>
              <a:t>planètes</a:t>
            </a:r>
            <a:r>
              <a:rPr lang="en-US" sz="2000" dirty="0">
                <a:sym typeface="Symbol" panose="05050102010706020507" pitchFamily="18" charset="2"/>
              </a:rPr>
              <a:t> / </a:t>
            </a:r>
            <a:r>
              <a:rPr lang="en-US" sz="2000" dirty="0" err="1">
                <a:sym typeface="Symbol" panose="05050102010706020507" pitchFamily="18" charset="2"/>
              </a:rPr>
              <a:t>éclipses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	</a:t>
            </a:r>
            <a:r>
              <a:rPr lang="en-US" sz="2000" i="1" dirty="0">
                <a:sym typeface="Symbol" panose="05050102010706020507" pitchFamily="18" charset="2"/>
              </a:rPr>
              <a:t>(</a:t>
            </a:r>
            <a:r>
              <a:rPr lang="en-US" sz="2000" i="1" dirty="0" err="1">
                <a:sym typeface="Symbol" panose="05050102010706020507" pitchFamily="18" charset="2"/>
              </a:rPr>
              <a:t>mais</a:t>
            </a:r>
            <a:r>
              <a:rPr lang="en-US" sz="2000" i="1" dirty="0">
                <a:sym typeface="Symbol" panose="05050102010706020507" pitchFamily="18" charset="2"/>
              </a:rPr>
              <a:t> </a:t>
            </a:r>
            <a:r>
              <a:rPr lang="en-US" sz="2000" i="1" dirty="0" err="1">
                <a:sym typeface="Symbol" panose="05050102010706020507" pitchFamily="18" charset="2"/>
              </a:rPr>
              <a:t>peu</a:t>
            </a:r>
            <a:r>
              <a:rPr lang="en-US" sz="2000" i="1" dirty="0">
                <a:sym typeface="Symbol" panose="05050102010706020507" pitchFamily="18" charset="2"/>
              </a:rPr>
              <a:t> de papyrus </a:t>
            </a:r>
            <a:r>
              <a:rPr lang="en-US" sz="2000" i="1" dirty="0" err="1">
                <a:sym typeface="Symbol" panose="05050102010706020507" pitchFamily="18" charset="2"/>
              </a:rPr>
              <a:t>ont</a:t>
            </a:r>
            <a:r>
              <a:rPr lang="en-US" sz="2000" i="1" dirty="0">
                <a:sym typeface="Symbol" panose="05050102010706020507" pitchFamily="18" charset="2"/>
              </a:rPr>
              <a:t> </a:t>
            </a:r>
            <a:r>
              <a:rPr lang="en-US" sz="2000" i="1" dirty="0" err="1">
                <a:sym typeface="Symbol" panose="05050102010706020507" pitchFamily="18" charset="2"/>
              </a:rPr>
              <a:t>survécu</a:t>
            </a:r>
            <a:r>
              <a:rPr lang="en-US" sz="2000" i="1" dirty="0">
                <a:sym typeface="Symbol" panose="05050102010706020507" pitchFamily="18" charset="2"/>
              </a:rPr>
              <a:t>)</a:t>
            </a:r>
            <a:br>
              <a:rPr lang="en-US" sz="2000" i="1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	</a:t>
            </a:r>
          </a:p>
        </p:txBody>
      </p:sp>
      <p:pic>
        <p:nvPicPr>
          <p:cNvPr id="7" name="Picture 6" descr="A picture containing sitting, light, street, traffic&#10;&#10;Description automatically generated">
            <a:extLst>
              <a:ext uri="{FF2B5EF4-FFF2-40B4-BE49-F238E27FC236}">
                <a16:creationId xmlns:a16="http://schemas.microsoft.com/office/drawing/2014/main" id="{CCB15B21-9AE0-4EAC-9943-BF257EB2E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134" y="958278"/>
            <a:ext cx="3409965" cy="33216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EE96B7-3A93-4953-8678-9229AC83C674}"/>
              </a:ext>
            </a:extLst>
          </p:cNvPr>
          <p:cNvSpPr txBox="1"/>
          <p:nvPr/>
        </p:nvSpPr>
        <p:spPr>
          <a:xfrm>
            <a:off x="8482540" y="646358"/>
            <a:ext cx="2015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2"/>
                </a:solidFill>
              </a:rPr>
              <a:t>Merkhet</a:t>
            </a:r>
            <a:r>
              <a:rPr lang="en-US" sz="2000" b="1" dirty="0">
                <a:solidFill>
                  <a:schemeClr val="accent2"/>
                </a:solidFill>
              </a:rPr>
              <a:t> et Bay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6A999C-D3C3-49E2-9C8B-7C1CA29A4FE8}"/>
              </a:ext>
            </a:extLst>
          </p:cNvPr>
          <p:cNvSpPr txBox="1"/>
          <p:nvPr/>
        </p:nvSpPr>
        <p:spPr>
          <a:xfrm>
            <a:off x="10010554" y="6483215"/>
            <a:ext cx="240687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http://wiki.dtonline.org</a:t>
            </a:r>
          </a:p>
        </p:txBody>
      </p:sp>
    </p:spTree>
    <p:extLst>
      <p:ext uri="{BB962C8B-B14F-4D97-AF65-F5344CB8AC3E}">
        <p14:creationId xmlns:p14="http://schemas.microsoft.com/office/powerpoint/2010/main" val="3201640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DC747A-2CEA-4DD2-A51A-634BAB738C3A}"/>
              </a:ext>
            </a:extLst>
          </p:cNvPr>
          <p:cNvSpPr txBox="1"/>
          <p:nvPr/>
        </p:nvSpPr>
        <p:spPr>
          <a:xfrm>
            <a:off x="4950372" y="2795752"/>
            <a:ext cx="2308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EMPIRE MAYA</a:t>
            </a:r>
          </a:p>
        </p:txBody>
      </p:sp>
    </p:spTree>
    <p:extLst>
      <p:ext uri="{BB962C8B-B14F-4D97-AF65-F5344CB8AC3E}">
        <p14:creationId xmlns:p14="http://schemas.microsoft.com/office/powerpoint/2010/main" val="3682952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ature, outdoor, sky, water&#10;&#10;Description automatically generated">
            <a:extLst>
              <a:ext uri="{FF2B5EF4-FFF2-40B4-BE49-F238E27FC236}">
                <a16:creationId xmlns:a16="http://schemas.microsoft.com/office/drawing/2014/main" id="{55E90E74-F0EB-477A-BD76-8591CC4F7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845" y="735903"/>
            <a:ext cx="7478040" cy="5608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750202-8721-4C72-A80B-B1C66DAE3A90}"/>
              </a:ext>
            </a:extLst>
          </p:cNvPr>
          <p:cNvSpPr txBox="1"/>
          <p:nvPr/>
        </p:nvSpPr>
        <p:spPr>
          <a:xfrm>
            <a:off x="10283869" y="6344433"/>
            <a:ext cx="1273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1200" dirty="0"/>
              <a:t>BBC Sky at Night</a:t>
            </a:r>
          </a:p>
        </p:txBody>
      </p:sp>
    </p:spTree>
    <p:extLst>
      <p:ext uri="{BB962C8B-B14F-4D97-AF65-F5344CB8AC3E}">
        <p14:creationId xmlns:p14="http://schemas.microsoft.com/office/powerpoint/2010/main" val="3813119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ECEF53-7EBC-4A95-A8BA-C8F4735BC9C3}"/>
              </a:ext>
            </a:extLst>
          </p:cNvPr>
          <p:cNvSpPr txBox="1"/>
          <p:nvPr/>
        </p:nvSpPr>
        <p:spPr>
          <a:xfrm>
            <a:off x="749969" y="0"/>
            <a:ext cx="1009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</a:rPr>
              <a:t>L’Empire</a:t>
            </a:r>
            <a:r>
              <a:rPr lang="en-US" sz="2400" b="1" dirty="0">
                <a:solidFill>
                  <a:schemeClr val="accent2"/>
                </a:solidFill>
              </a:rPr>
              <a:t> Maya (</a:t>
            </a:r>
            <a:r>
              <a:rPr lang="en-US" sz="2400" b="1" dirty="0" err="1">
                <a:solidFill>
                  <a:schemeClr val="accent2"/>
                </a:solidFill>
              </a:rPr>
              <a:t>périodes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préclassiques</a:t>
            </a:r>
            <a:r>
              <a:rPr lang="en-US" sz="2400" b="1" dirty="0">
                <a:solidFill>
                  <a:schemeClr val="accent2"/>
                </a:solidFill>
              </a:rPr>
              <a:t> et </a:t>
            </a:r>
            <a:r>
              <a:rPr lang="en-US" sz="2400" b="1" dirty="0" err="1">
                <a:solidFill>
                  <a:schemeClr val="accent2"/>
                </a:solidFill>
              </a:rPr>
              <a:t>classiques</a:t>
            </a:r>
            <a:r>
              <a:rPr lang="en-US" sz="2400" b="1" dirty="0">
                <a:solidFill>
                  <a:schemeClr val="accent2"/>
                </a:solidFill>
              </a:rPr>
              <a:t>, -2 000 à +900)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1B027D-9B78-4E75-AF63-A577CCEFBA15}"/>
              </a:ext>
            </a:extLst>
          </p:cNvPr>
          <p:cNvSpPr txBox="1"/>
          <p:nvPr/>
        </p:nvSpPr>
        <p:spPr>
          <a:xfrm>
            <a:off x="220717" y="733420"/>
            <a:ext cx="836217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err="1"/>
              <a:t>Écriture</a:t>
            </a:r>
            <a:r>
              <a:rPr lang="en-US" sz="2000" dirty="0"/>
              <a:t>, </a:t>
            </a:r>
            <a:r>
              <a:rPr lang="en-US" sz="2000" dirty="0" err="1"/>
              <a:t>nombres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base 20, avec zero, </a:t>
            </a:r>
            <a:r>
              <a:rPr lang="en-US" sz="2000" dirty="0" err="1"/>
              <a:t>mais</a:t>
            </a:r>
            <a:r>
              <a:rPr lang="en-US" sz="2000" dirty="0"/>
              <a:t> sans virgule</a:t>
            </a:r>
            <a:br>
              <a:rPr lang="en-US" sz="2000" dirty="0"/>
            </a:br>
            <a:r>
              <a:rPr lang="en-US" sz="2000" dirty="0"/>
              <a:t>Importance du </a:t>
            </a:r>
            <a:r>
              <a:rPr lang="en-US" sz="2000" dirty="0" err="1"/>
              <a:t>nombre</a:t>
            </a:r>
            <a:r>
              <a:rPr lang="en-US" sz="2000" dirty="0"/>
              <a:t> 13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err="1"/>
              <a:t>Calendrier</a:t>
            </a:r>
            <a:r>
              <a:rPr lang="en-US" sz="2000" dirty="0"/>
              <a:t> </a:t>
            </a:r>
            <a:r>
              <a:rPr lang="en-US" sz="2000" dirty="0" err="1"/>
              <a:t>solaire</a:t>
            </a:r>
            <a:r>
              <a:rPr lang="en-US" sz="2000" dirty="0"/>
              <a:t> triple;  </a:t>
            </a:r>
            <a:r>
              <a:rPr lang="en-US" sz="2000" dirty="0" err="1"/>
              <a:t>vue</a:t>
            </a:r>
            <a:r>
              <a:rPr lang="en-US" sz="2000" dirty="0"/>
              <a:t> </a:t>
            </a:r>
            <a:r>
              <a:rPr lang="en-US" sz="2000" dirty="0" err="1"/>
              <a:t>cyclique</a:t>
            </a:r>
            <a:r>
              <a:rPr lang="en-US" sz="2000" dirty="0"/>
              <a:t> du temps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914400" lvl="1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sz="2000" dirty="0" err="1"/>
              <a:t>Tsolkin</a:t>
            </a:r>
            <a:r>
              <a:rPr lang="en-US" sz="2000" dirty="0"/>
              <a:t>, de 260 </a:t>
            </a:r>
            <a:r>
              <a:rPr lang="en-US" sz="2000" dirty="0" err="1"/>
              <a:t>jours</a:t>
            </a:r>
            <a:r>
              <a:rPr lang="en-US" sz="2000" dirty="0"/>
              <a:t>, </a:t>
            </a:r>
            <a:r>
              <a:rPr lang="en-US" sz="2000" dirty="0" err="1"/>
              <a:t>cérémoniel</a:t>
            </a:r>
            <a:r>
              <a:rPr lang="en-US" sz="2000" dirty="0"/>
              <a:t>,</a:t>
            </a:r>
            <a:br>
              <a:rPr lang="en-US" sz="2000" dirty="0"/>
            </a:br>
            <a:r>
              <a:rPr lang="en-US" sz="2000" dirty="0" err="1"/>
              <a:t>divisé</a:t>
            </a:r>
            <a:r>
              <a:rPr lang="en-US" sz="2000" dirty="0"/>
              <a:t> en13 x 20 </a:t>
            </a:r>
            <a:r>
              <a:rPr lang="en-US" sz="2000" dirty="0" err="1"/>
              <a:t>jours</a:t>
            </a:r>
            <a:endParaRPr lang="en-US" sz="2000" dirty="0"/>
          </a:p>
          <a:p>
            <a:pPr marL="914400" lvl="1" indent="-457200">
              <a:buClr>
                <a:schemeClr val="accent2"/>
              </a:buClr>
              <a:buFont typeface="+mj-lt"/>
              <a:buAutoNum type="arabicPeriod"/>
            </a:pPr>
            <a:endParaRPr lang="en-US" sz="2000" dirty="0"/>
          </a:p>
          <a:p>
            <a:pPr marL="914400" lvl="1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sz="2000" dirty="0"/>
              <a:t>Haab, de 365 </a:t>
            </a:r>
            <a:r>
              <a:rPr lang="en-US" sz="2000" dirty="0" err="1"/>
              <a:t>jours</a:t>
            </a:r>
            <a:r>
              <a:rPr lang="en-US" sz="2000" dirty="0"/>
              <a:t>, </a:t>
            </a:r>
            <a:r>
              <a:rPr lang="en-US" sz="2000" dirty="0" err="1"/>
              <a:t>agraire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(18 </a:t>
            </a:r>
            <a:r>
              <a:rPr lang="en-US" sz="2000" dirty="0" err="1"/>
              <a:t>mois</a:t>
            </a:r>
            <a:r>
              <a:rPr lang="en-US" sz="2000" dirty="0"/>
              <a:t> à 20 </a:t>
            </a:r>
            <a:r>
              <a:rPr lang="en-US" sz="2000" dirty="0" err="1"/>
              <a:t>jours</a:t>
            </a:r>
            <a:r>
              <a:rPr lang="en-US" sz="2000" dirty="0"/>
              <a:t>, 5 </a:t>
            </a:r>
            <a:r>
              <a:rPr lang="en-US" sz="2000" dirty="0" err="1"/>
              <a:t>jours</a:t>
            </a:r>
            <a:r>
              <a:rPr lang="en-US" sz="2000" dirty="0"/>
              <a:t> </a:t>
            </a:r>
            <a:r>
              <a:rPr lang="en-US" sz="2000" dirty="0" err="1"/>
              <a:t>malchanceux</a:t>
            </a:r>
            <a:r>
              <a:rPr lang="en-US" sz="2000" dirty="0"/>
              <a:t>) </a:t>
            </a:r>
            <a:br>
              <a:rPr lang="en-US" sz="2000" dirty="0"/>
            </a:br>
            <a:r>
              <a:rPr lang="en-US" sz="2000" dirty="0"/>
              <a:t>52 x 365 = 73 x 260 </a:t>
            </a:r>
            <a:r>
              <a:rPr lang="en-US" sz="2000" dirty="0">
                <a:sym typeface="Symbol" panose="05050102010706020507" pitchFamily="18" charset="2"/>
              </a:rPr>
              <a:t> nouveau cycle  </a:t>
            </a:r>
            <a:r>
              <a:rPr lang="en-US" sz="2000" dirty="0" err="1">
                <a:sym typeface="Symbol" panose="05050102010706020507" pitchFamily="18" charset="2"/>
              </a:rPr>
              <a:t>tous</a:t>
            </a:r>
            <a:r>
              <a:rPr lang="en-US" sz="2000" dirty="0">
                <a:sym typeface="Symbol" panose="05050102010706020507" pitchFamily="18" charset="2"/>
              </a:rPr>
              <a:t> les 52 </a:t>
            </a:r>
            <a:r>
              <a:rPr lang="en-US" sz="2000" dirty="0" err="1">
                <a:sym typeface="Symbol" panose="05050102010706020507" pitchFamily="18" charset="2"/>
              </a:rPr>
              <a:t>ans</a:t>
            </a:r>
            <a:endParaRPr lang="en-US" sz="2000" dirty="0">
              <a:sym typeface="Symbol" panose="05050102010706020507" pitchFamily="18" charset="2"/>
            </a:endParaRPr>
          </a:p>
          <a:p>
            <a:pPr marL="914400" lvl="1" indent="-457200">
              <a:buClr>
                <a:schemeClr val="accent2"/>
              </a:buClr>
              <a:buFont typeface="+mj-lt"/>
              <a:buAutoNum type="arabicPeriod"/>
            </a:pPr>
            <a:endParaRPr lang="en-US" sz="2000" dirty="0">
              <a:sym typeface="Symbol" panose="05050102010706020507" pitchFamily="18" charset="2"/>
            </a:endParaRPr>
          </a:p>
          <a:p>
            <a:pPr marL="914400" lvl="1" indent="-457200">
              <a:buClr>
                <a:schemeClr val="accent2"/>
              </a:buClr>
              <a:buFont typeface="+mj-lt"/>
              <a:buAutoNum type="arabicPeriod"/>
            </a:pPr>
            <a:endParaRPr lang="en-US" sz="2000" dirty="0">
              <a:sym typeface="Symbol" panose="05050102010706020507" pitchFamily="18" charset="2"/>
            </a:endParaRPr>
          </a:p>
          <a:p>
            <a:pPr marL="914400" lvl="1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sz="2000" dirty="0" err="1"/>
              <a:t>Compte</a:t>
            </a:r>
            <a:r>
              <a:rPr lang="en-US" sz="2000" dirty="0"/>
              <a:t> long, </a:t>
            </a:r>
            <a:r>
              <a:rPr lang="en-US" sz="2000" dirty="0" err="1"/>
              <a:t>jours</a:t>
            </a:r>
            <a:r>
              <a:rPr lang="en-US" sz="2000" dirty="0"/>
              <a:t> </a:t>
            </a:r>
            <a:r>
              <a:rPr lang="en-US" sz="2000" dirty="0" err="1"/>
              <a:t>depuis</a:t>
            </a:r>
            <a:r>
              <a:rPr lang="en-US" sz="2000" dirty="0"/>
              <a:t> la creation </a:t>
            </a:r>
            <a:br>
              <a:rPr lang="en-US" sz="2000" dirty="0"/>
            </a:br>
            <a:r>
              <a:rPr lang="en-US" sz="2000" dirty="0"/>
              <a:t>13.0.0.0.0  4 ahau 8 </a:t>
            </a:r>
            <a:r>
              <a:rPr lang="en-US" sz="2000" dirty="0" err="1"/>
              <a:t>kumuk</a:t>
            </a:r>
            <a:r>
              <a:rPr lang="en-US" sz="2000" dirty="0"/>
              <a:t> (11 </a:t>
            </a:r>
            <a:r>
              <a:rPr lang="en-US" sz="2000" dirty="0" err="1"/>
              <a:t>août</a:t>
            </a:r>
            <a:r>
              <a:rPr lang="en-US" sz="2000" dirty="0"/>
              <a:t> 3 114 av JC)</a:t>
            </a:r>
            <a:br>
              <a:rPr lang="en-US" sz="2000" dirty="0"/>
            </a:br>
            <a:r>
              <a:rPr lang="en-US" sz="2000" dirty="0"/>
              <a:t>Grand cycles = 13 baktuns = 5 125 </a:t>
            </a:r>
            <a:r>
              <a:rPr lang="en-US" sz="2000" dirty="0" err="1"/>
              <a:t>ans</a:t>
            </a:r>
            <a:endParaRPr lang="en-US" sz="2000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err="1"/>
              <a:t>Alignements</a:t>
            </a:r>
            <a:r>
              <a:rPr lang="en-US" sz="2000" dirty="0"/>
              <a:t> de </a:t>
            </a:r>
            <a:r>
              <a:rPr lang="en-US" sz="2000" dirty="0" err="1"/>
              <a:t>bâtiments</a:t>
            </a:r>
            <a:r>
              <a:rPr lang="en-US" sz="2000" dirty="0"/>
              <a:t> avec solstices, </a:t>
            </a:r>
            <a:r>
              <a:rPr lang="en-US" sz="2000" dirty="0" err="1"/>
              <a:t>équinoxes</a:t>
            </a:r>
            <a:r>
              <a:rPr lang="en-US" sz="2000" dirty="0"/>
              <a:t>, </a:t>
            </a:r>
            <a:r>
              <a:rPr lang="en-US" sz="2000" dirty="0" err="1"/>
              <a:t>Pléiades</a:t>
            </a:r>
            <a:r>
              <a:rPr lang="en-US" sz="2000" dirty="0"/>
              <a:t>, Venus </a:t>
            </a:r>
            <a:br>
              <a:rPr lang="en-US" sz="2000" dirty="0"/>
            </a:br>
            <a:r>
              <a:rPr lang="en-US" sz="2000" dirty="0"/>
              <a:t>Exp:  Positions </a:t>
            </a:r>
            <a:r>
              <a:rPr lang="en-US" sz="2000" dirty="0" err="1"/>
              <a:t>extrêmes</a:t>
            </a:r>
            <a:r>
              <a:rPr lang="en-US" sz="2000" dirty="0"/>
              <a:t> de Venus à El </a:t>
            </a:r>
            <a:r>
              <a:rPr lang="en-US" sz="2000" dirty="0" err="1"/>
              <a:t>Caracol</a:t>
            </a:r>
            <a:r>
              <a:rPr lang="en-US" sz="2000" dirty="0"/>
              <a:t>, </a:t>
            </a:r>
            <a:r>
              <a:rPr lang="en-US" sz="2000" dirty="0" err="1"/>
              <a:t>Chichen</a:t>
            </a:r>
            <a:r>
              <a:rPr lang="en-US" sz="2000" dirty="0"/>
              <a:t> Itza</a:t>
            </a:r>
          </a:p>
        </p:txBody>
      </p:sp>
    </p:spTree>
    <p:extLst>
      <p:ext uri="{BB962C8B-B14F-4D97-AF65-F5344CB8AC3E}">
        <p14:creationId xmlns:p14="http://schemas.microsoft.com/office/powerpoint/2010/main" val="2882931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8DBFC8-F070-40B8-B571-478F8DAF7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051" y="1689516"/>
            <a:ext cx="7388567" cy="40387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657D5-7D8C-4033-B699-7811EE395C7E}"/>
              </a:ext>
            </a:extLst>
          </p:cNvPr>
          <p:cNvSpPr txBox="1"/>
          <p:nvPr/>
        </p:nvSpPr>
        <p:spPr>
          <a:xfrm>
            <a:off x="5772388" y="6264506"/>
            <a:ext cx="42652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http://imagesetlangages.fr/docs_application/lecteur/photor/calendrier/csacre.jpg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EC9291-560F-43FE-87D4-8D4F2509E3B9}"/>
              </a:ext>
            </a:extLst>
          </p:cNvPr>
          <p:cNvSpPr txBox="1"/>
          <p:nvPr/>
        </p:nvSpPr>
        <p:spPr>
          <a:xfrm>
            <a:off x="5876635" y="1021275"/>
            <a:ext cx="2683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2000" b="1" dirty="0" err="1">
                <a:solidFill>
                  <a:schemeClr val="accent2"/>
                </a:solidFill>
              </a:rPr>
              <a:t>Tsolkin</a:t>
            </a:r>
            <a:r>
              <a:rPr lang="fr-LU" sz="2000" b="1" dirty="0">
                <a:solidFill>
                  <a:schemeClr val="accent2"/>
                </a:solidFill>
              </a:rPr>
              <a:t>: 13 x 20 jours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4FE2E-0F5B-4703-80A4-2BC83598474F}"/>
              </a:ext>
            </a:extLst>
          </p:cNvPr>
          <p:cNvSpPr txBox="1"/>
          <p:nvPr/>
        </p:nvSpPr>
        <p:spPr>
          <a:xfrm>
            <a:off x="500555" y="3075057"/>
            <a:ext cx="1696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2000" b="1" dirty="0" err="1">
                <a:solidFill>
                  <a:schemeClr val="accent2"/>
                </a:solidFill>
              </a:rPr>
              <a:t>Haab</a:t>
            </a:r>
            <a:endParaRPr lang="fr-LU" sz="2000" b="1" dirty="0">
              <a:solidFill>
                <a:schemeClr val="accent2"/>
              </a:solidFill>
            </a:endParaRPr>
          </a:p>
          <a:p>
            <a:r>
              <a:rPr lang="fr-LU" sz="2000" b="1" dirty="0">
                <a:solidFill>
                  <a:schemeClr val="accent2"/>
                </a:solidFill>
              </a:rPr>
              <a:t>18 x 20 jours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23C387-7EEC-49B9-A56A-087AE91E7795}"/>
              </a:ext>
            </a:extLst>
          </p:cNvPr>
          <p:cNvSpPr txBox="1"/>
          <p:nvPr/>
        </p:nvSpPr>
        <p:spPr>
          <a:xfrm>
            <a:off x="1213739" y="4239491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/>
              <a:t>x18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499BBA-DF01-460B-B132-AFEB26D1A065}"/>
              </a:ext>
            </a:extLst>
          </p:cNvPr>
          <p:cNvCxnSpPr>
            <a:stCxn id="8" idx="3"/>
          </p:cNvCxnSpPr>
          <p:nvPr/>
        </p:nvCxnSpPr>
        <p:spPr>
          <a:xfrm>
            <a:off x="1744654" y="4424157"/>
            <a:ext cx="904397" cy="54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257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48C7E7D-1B17-4363-9378-9A3B71DC31FD}"/>
              </a:ext>
            </a:extLst>
          </p:cNvPr>
          <p:cNvSpPr txBox="1"/>
          <p:nvPr/>
        </p:nvSpPr>
        <p:spPr>
          <a:xfrm>
            <a:off x="7388773" y="6611779"/>
            <a:ext cx="45614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http://ircamera.as.arizona.edu/NatSci102/NatSci102/text/extmayaastronomy.html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5EFDD5-710B-40DF-9DD6-C801F0F4BF0A}"/>
              </a:ext>
            </a:extLst>
          </p:cNvPr>
          <p:cNvSpPr txBox="1"/>
          <p:nvPr/>
        </p:nvSpPr>
        <p:spPr>
          <a:xfrm>
            <a:off x="5570483" y="935421"/>
            <a:ext cx="387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Ptolemaeus</a:t>
            </a:r>
            <a:r>
              <a:rPr lang="en-US" dirty="0"/>
              <a:t> 800 year data, Maya longer?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354CB9F-1DCC-4580-AEF9-D537F82845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815244"/>
              </p:ext>
            </p:extLst>
          </p:nvPr>
        </p:nvGraphicFramePr>
        <p:xfrm>
          <a:off x="714701" y="826386"/>
          <a:ext cx="10972800" cy="5157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906">
                  <a:extLst>
                    <a:ext uri="{9D8B030D-6E8A-4147-A177-3AD203B41FA5}">
                      <a16:colId xmlns:a16="http://schemas.microsoft.com/office/drawing/2014/main" val="3473559874"/>
                    </a:ext>
                  </a:extLst>
                </a:gridCol>
                <a:gridCol w="1271751">
                  <a:extLst>
                    <a:ext uri="{9D8B030D-6E8A-4147-A177-3AD203B41FA5}">
                      <a16:colId xmlns:a16="http://schemas.microsoft.com/office/drawing/2014/main" val="2053797971"/>
                    </a:ext>
                  </a:extLst>
                </a:gridCol>
                <a:gridCol w="3378023">
                  <a:extLst>
                    <a:ext uri="{9D8B030D-6E8A-4147-A177-3AD203B41FA5}">
                      <a16:colId xmlns:a16="http://schemas.microsoft.com/office/drawing/2014/main" val="1802989578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04612704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4148381678"/>
                    </a:ext>
                  </a:extLst>
                </a:gridCol>
              </a:tblGrid>
              <a:tr h="853245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Modern (days)</a:t>
                      </a:r>
                      <a:endParaRPr lang="en-US" sz="1800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As recorded by the Maya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Maya </a:t>
                      </a:r>
                      <a:br>
                        <a:rPr lang="en-US" sz="1800" b="1" dirty="0"/>
                      </a:br>
                      <a:r>
                        <a:rPr lang="en-US" sz="1800" b="1" dirty="0"/>
                        <a:t>(days)</a:t>
                      </a:r>
                      <a:endParaRPr lang="en-US" sz="1800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Ptolemy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(days)</a:t>
                      </a:r>
                      <a:endParaRPr lang="en-US" sz="1800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810722"/>
                  </a:ext>
                </a:extLst>
              </a:tr>
              <a:tr h="109318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Lunar (synodic) month</a:t>
                      </a:r>
                      <a:endParaRPr lang="en-US" sz="1800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29,53059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405 lunations = 46 </a:t>
                      </a:r>
                      <a:r>
                        <a:rPr lang="en-US" sz="1800" b="1" dirty="0" err="1"/>
                        <a:t>tzolk'ins</a:t>
                      </a:r>
                      <a:r>
                        <a:rPr lang="en-US" sz="1800" b="1" dirty="0"/>
                        <a:t> (260 x 46 = 11,960 days)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29,53086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29,53337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348402"/>
                  </a:ext>
                </a:extLst>
              </a:tr>
              <a:tr h="109318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Synodic period of Venus</a:t>
                      </a:r>
                      <a:endParaRPr lang="en-US" sz="1800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583,93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301 periods = 676 </a:t>
                      </a:r>
                      <a:r>
                        <a:rPr lang="en-US" sz="1800" b="1" dirty="0" err="1"/>
                        <a:t>tzolk'ins</a:t>
                      </a:r>
                      <a:r>
                        <a:rPr lang="en-US" sz="1800" b="1" dirty="0"/>
                        <a:t> </a:t>
                      </a:r>
                      <a:br>
                        <a:rPr lang="en-US" sz="1800" b="1" dirty="0"/>
                      </a:br>
                      <a:r>
                        <a:rPr lang="en-US" sz="1800" b="1" dirty="0"/>
                        <a:t>( 260 x 676  = 175,760 days)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583,9207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583,94267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647432"/>
                  </a:ext>
                </a:extLst>
              </a:tr>
              <a:tr h="96340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Synodic period of Mars</a:t>
                      </a:r>
                      <a:endParaRPr lang="en-US" sz="1800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779,94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1 period = 3 </a:t>
                      </a:r>
                      <a:r>
                        <a:rPr lang="en-US" sz="1800" b="1" dirty="0" err="1"/>
                        <a:t>tzolk'ins</a:t>
                      </a:r>
                      <a:r>
                        <a:rPr lang="en-US" sz="1800" b="1" dirty="0"/>
                        <a:t> </a:t>
                      </a:r>
                      <a:br>
                        <a:rPr lang="en-US" sz="1800" b="1" dirty="0"/>
                      </a:br>
                      <a:r>
                        <a:rPr lang="en-US" sz="1800" b="1" dirty="0"/>
                        <a:t>(3 x 260 = 780 days)</a:t>
                      </a:r>
                      <a:endParaRPr lang="en-US" sz="1800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779,94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254348"/>
                  </a:ext>
                </a:extLst>
              </a:tr>
              <a:tr h="109318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Solar (tropical)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365,24198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1507 tropical years = 1508 haabs (365 x 1508 days)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365,2422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365,24667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407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4A642BC-3CFF-419C-AFDC-B4881C579817}"/>
              </a:ext>
            </a:extLst>
          </p:cNvPr>
          <p:cNvSpPr txBox="1"/>
          <p:nvPr/>
        </p:nvSpPr>
        <p:spPr>
          <a:xfrm>
            <a:off x="749969" y="0"/>
            <a:ext cx="8961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Maya:  </a:t>
            </a:r>
            <a:r>
              <a:rPr lang="en-US" sz="2000" b="1" dirty="0" err="1">
                <a:solidFill>
                  <a:schemeClr val="accent2"/>
                </a:solidFill>
              </a:rPr>
              <a:t>Précision</a:t>
            </a:r>
            <a:r>
              <a:rPr lang="en-US" sz="2000" b="1" dirty="0">
                <a:solidFill>
                  <a:schemeClr val="accent2"/>
                </a:solidFill>
              </a:rPr>
              <a:t> des </a:t>
            </a:r>
            <a:r>
              <a:rPr lang="en-US" sz="2000" b="1" dirty="0" err="1">
                <a:solidFill>
                  <a:schemeClr val="accent2"/>
                </a:solidFill>
              </a:rPr>
              <a:t>Périodes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37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6B4C6D-5BC6-4ECB-9BBF-C75C8C2CBF73}"/>
              </a:ext>
            </a:extLst>
          </p:cNvPr>
          <p:cNvSpPr txBox="1"/>
          <p:nvPr/>
        </p:nvSpPr>
        <p:spPr>
          <a:xfrm>
            <a:off x="294885" y="711469"/>
            <a:ext cx="728008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sym typeface="Symbol" panose="05050102010706020507" pitchFamily="18" charset="2"/>
              </a:rPr>
              <a:t>Pourquoi</a:t>
            </a:r>
            <a:r>
              <a:rPr lang="en-US" sz="2000" b="1" i="1" dirty="0">
                <a:sym typeface="Symbol" panose="05050102010706020507" pitchFamily="18" charset="2"/>
              </a:rPr>
              <a:t>?</a:t>
            </a:r>
            <a:r>
              <a:rPr lang="en-US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Calendrier</a:t>
            </a:r>
            <a:r>
              <a:rPr lang="en-US" sz="2000" dirty="0">
                <a:sym typeface="Symbol" panose="05050102010706020507" pitchFamily="18" charset="2"/>
              </a:rPr>
              <a:t> pour fixer les dates de </a:t>
            </a:r>
            <a:r>
              <a:rPr lang="en-US" sz="2000" dirty="0" err="1">
                <a:sym typeface="Symbol" panose="05050102010706020507" pitchFamily="18" charset="2"/>
              </a:rPr>
              <a:t>cérémonies</a:t>
            </a:r>
            <a:r>
              <a:rPr lang="en-US" sz="2000" dirty="0">
                <a:sym typeface="Symbol" panose="05050102010706020507" pitchFamily="18" charset="2"/>
              </a:rPr>
              <a:t>, 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	de passage de </a:t>
            </a:r>
            <a:r>
              <a:rPr lang="en-US" sz="2000" dirty="0" err="1">
                <a:sym typeface="Symbol" panose="05050102010706020507" pitchFamily="18" charset="2"/>
              </a:rPr>
              <a:t>pouvoir</a:t>
            </a:r>
            <a:r>
              <a:rPr lang="en-US" sz="2000" dirty="0">
                <a:sym typeface="Symbol" panose="05050102010706020507" pitchFamily="18" charset="2"/>
              </a:rPr>
              <a:t>, de début de </a:t>
            </a:r>
            <a:r>
              <a:rPr lang="en-US" sz="2000" dirty="0" err="1">
                <a:sym typeface="Symbol" panose="05050102010706020507" pitchFamily="18" charset="2"/>
              </a:rPr>
              <a:t>guerres</a:t>
            </a:r>
            <a:r>
              <a:rPr lang="en-US" sz="2000" dirty="0">
                <a:sym typeface="Symbol" panose="05050102010706020507" pitchFamily="18" charset="2"/>
              </a:rPr>
              <a:t>  </a:t>
            </a:r>
          </a:p>
          <a:p>
            <a:r>
              <a:rPr lang="en-US" sz="2000" dirty="0">
                <a:sym typeface="Symbol" panose="05050102010706020507" pitchFamily="18" charset="2"/>
              </a:rPr>
              <a:t>			</a:t>
            </a:r>
            <a:r>
              <a:rPr lang="en-US" sz="2000" dirty="0" err="1">
                <a:sym typeface="Symbol" panose="05050102010706020507" pitchFamily="18" charset="2"/>
              </a:rPr>
              <a:t>Prévision</a:t>
            </a:r>
            <a:r>
              <a:rPr lang="en-US" sz="2000" dirty="0">
                <a:sym typeface="Symbol" panose="05050102010706020507" pitchFamily="18" charset="2"/>
              </a:rPr>
              <a:t> de dates “</a:t>
            </a:r>
            <a:r>
              <a:rPr lang="en-US" sz="2000" dirty="0" err="1">
                <a:sym typeface="Symbol" panose="05050102010706020507" pitchFamily="18" charset="2"/>
              </a:rPr>
              <a:t>catastrophiques</a:t>
            </a:r>
            <a:r>
              <a:rPr lang="en-US" sz="2000" dirty="0">
                <a:sym typeface="Symbol" panose="05050102010706020507" pitchFamily="18" charset="2"/>
              </a:rPr>
              <a:t>”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	 </a:t>
            </a:r>
            <a:r>
              <a:rPr lang="en-US" sz="2000" dirty="0" err="1">
                <a:sym typeface="Symbol" panose="05050102010706020507" pitchFamily="18" charset="2"/>
              </a:rPr>
              <a:t>Préparation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d’actions</a:t>
            </a:r>
            <a:r>
              <a:rPr lang="en-US" sz="2000" dirty="0">
                <a:sym typeface="Symbol" panose="05050102010706020507" pitchFamily="18" charset="2"/>
              </a:rPr>
              <a:t> preventives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	Aide aux </a:t>
            </a:r>
            <a:r>
              <a:rPr lang="en-US" sz="2000" dirty="0" err="1">
                <a:sym typeface="Symbol" panose="05050102010706020507" pitchFamily="18" charset="2"/>
              </a:rPr>
              <a:t>Dieux</a:t>
            </a:r>
            <a:r>
              <a:rPr lang="en-US" sz="2000" dirty="0">
                <a:sym typeface="Symbol" panose="05050102010706020507" pitchFamily="18" charset="2"/>
              </a:rPr>
              <a:t> pour </a:t>
            </a:r>
            <a:r>
              <a:rPr lang="en-US" sz="2000" dirty="0" err="1">
                <a:sym typeface="Symbol" panose="05050102010706020507" pitchFamily="18" charset="2"/>
              </a:rPr>
              <a:t>garder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l’univers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en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fonction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</a:t>
            </a:r>
          </a:p>
          <a:p>
            <a:r>
              <a:rPr lang="en-US" sz="2000" b="1" i="1" dirty="0" err="1">
                <a:sym typeface="Symbol" panose="05050102010706020507" pitchFamily="18" charset="2"/>
              </a:rPr>
              <a:t>Mesures</a:t>
            </a:r>
            <a:r>
              <a:rPr lang="en-US" sz="2000" b="1" i="1" dirty="0">
                <a:sym typeface="Symbol" panose="05050102010706020507" pitchFamily="18" charset="2"/>
              </a:rPr>
              <a:t>?	</a:t>
            </a:r>
            <a:r>
              <a:rPr lang="en-US" sz="2000" dirty="0" err="1">
                <a:sym typeface="Symbol" panose="05050102010706020507" pitchFamily="18" charset="2"/>
              </a:rPr>
              <a:t>Bâtons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croisés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ou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en</a:t>
            </a:r>
            <a:r>
              <a:rPr lang="en-US" sz="2000" dirty="0">
                <a:sym typeface="Symbol" panose="05050102010706020507" pitchFamily="18" charset="2"/>
              </a:rPr>
              <a:t> Y pour </a:t>
            </a:r>
            <a:r>
              <a:rPr lang="en-US" sz="2000" dirty="0" err="1">
                <a:sym typeface="Symbol" panose="05050102010706020507" pitchFamily="18" charset="2"/>
              </a:rPr>
              <a:t>mesurer</a:t>
            </a:r>
            <a:r>
              <a:rPr lang="en-US" sz="2000" dirty="0">
                <a:sym typeface="Symbol" panose="05050102010706020507" pitchFamily="18" charset="2"/>
              </a:rPr>
              <a:t> azimuths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	Tubes </a:t>
            </a:r>
            <a:r>
              <a:rPr lang="en-US" sz="2000" dirty="0" err="1">
                <a:sym typeface="Symbol" panose="05050102010706020507" pitchFamily="18" charset="2"/>
              </a:rPr>
              <a:t>verticaux</a:t>
            </a:r>
            <a:r>
              <a:rPr lang="en-US" sz="2000" dirty="0">
                <a:sym typeface="Symbol" panose="05050102010706020507" pitchFamily="18" charset="2"/>
              </a:rPr>
              <a:t> pour passage au zenith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	Série de </a:t>
            </a:r>
            <a:r>
              <a:rPr lang="en-US" sz="2000" dirty="0" err="1">
                <a:sym typeface="Symbol" panose="05050102010706020507" pitchFamily="18" charset="2"/>
              </a:rPr>
              <a:t>mesures</a:t>
            </a:r>
            <a:r>
              <a:rPr lang="en-US" sz="2000" dirty="0">
                <a:sym typeface="Symbol" panose="05050102010706020507" pitchFamily="18" charset="2"/>
              </a:rPr>
              <a:t> continues de &gt; 1 000 </a:t>
            </a:r>
            <a:r>
              <a:rPr lang="en-US" sz="2000" dirty="0" err="1">
                <a:sym typeface="Symbol" panose="05050102010706020507" pitchFamily="18" charset="2"/>
              </a:rPr>
              <a:t>ans</a:t>
            </a:r>
            <a:endParaRPr lang="en-US" sz="2000" dirty="0">
              <a:sym typeface="Symbol" panose="05050102010706020507" pitchFamily="18" charset="2"/>
            </a:endParaRPr>
          </a:p>
          <a:p>
            <a:endParaRPr lang="en-US" sz="2000" b="1" i="1" dirty="0">
              <a:sym typeface="Symbol" panose="05050102010706020507" pitchFamily="18" charset="2"/>
            </a:endParaRPr>
          </a:p>
          <a:p>
            <a:r>
              <a:rPr lang="en-US" sz="2000" b="1" i="1" dirty="0" err="1">
                <a:sym typeface="Symbol" panose="05050102010706020507" pitchFamily="18" charset="2"/>
              </a:rPr>
              <a:t>Théories</a:t>
            </a:r>
            <a:r>
              <a:rPr lang="en-US" sz="2000" b="1" i="1" dirty="0">
                <a:sym typeface="Symbol" panose="05050102010706020507" pitchFamily="18" charset="2"/>
              </a:rPr>
              <a:t>?	</a:t>
            </a:r>
            <a:r>
              <a:rPr lang="en-US" sz="2000" dirty="0" err="1">
                <a:sym typeface="Symbol" panose="05050102010706020507" pitchFamily="18" charset="2"/>
              </a:rPr>
              <a:t>Méthodes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arithmétiques</a:t>
            </a:r>
            <a:r>
              <a:rPr lang="en-US" sz="2000" dirty="0">
                <a:sym typeface="Symbol" panose="05050102010706020507" pitchFamily="18" charset="2"/>
              </a:rPr>
              <a:t> de prediction</a:t>
            </a:r>
            <a:br>
              <a:rPr lang="en-US" sz="2000" b="1" i="1" dirty="0">
                <a:sym typeface="Symbol" panose="05050102010706020507" pitchFamily="18" charset="2"/>
              </a:rPr>
            </a:br>
            <a:r>
              <a:rPr lang="en-US" sz="2000" b="1" i="1" dirty="0">
                <a:sym typeface="Symbol" panose="05050102010706020507" pitchFamily="18" charset="2"/>
              </a:rPr>
              <a:t>			</a:t>
            </a:r>
            <a:r>
              <a:rPr lang="en-US" sz="2000" dirty="0" err="1">
                <a:sym typeface="Symbol" panose="05050102010706020507" pitchFamily="18" charset="2"/>
              </a:rPr>
              <a:t>Prédictions</a:t>
            </a:r>
            <a:r>
              <a:rPr lang="en-US" sz="2000" dirty="0">
                <a:sym typeface="Symbol" panose="05050102010706020507" pitchFamily="18" charset="2"/>
              </a:rPr>
              <a:t> de </a:t>
            </a:r>
            <a:r>
              <a:rPr lang="en-US" sz="2000" dirty="0" err="1">
                <a:sym typeface="Symbol" panose="05050102010706020507" pitchFamily="18" charset="2"/>
              </a:rPr>
              <a:t>possibilité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d’éclipses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solaires</a:t>
            </a:r>
            <a:r>
              <a:rPr lang="en-US" sz="2000" dirty="0">
                <a:sym typeface="Symbol" panose="05050102010706020507" pitchFamily="18" charset="2"/>
              </a:rPr>
              <a:t> et </a:t>
            </a:r>
            <a:r>
              <a:rPr lang="en-US" sz="2000" dirty="0" err="1">
                <a:sym typeface="Symbol" panose="05050102010706020507" pitchFamily="18" charset="2"/>
              </a:rPr>
              <a:t>lunaires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	</a:t>
            </a:r>
            <a:r>
              <a:rPr lang="en-US" sz="2000" dirty="0" err="1">
                <a:sym typeface="Symbol" panose="05050102010706020507" pitchFamily="18" charset="2"/>
              </a:rPr>
              <a:t>Prédiction</a:t>
            </a:r>
            <a:r>
              <a:rPr lang="en-US" sz="2000" dirty="0">
                <a:sym typeface="Symbol" panose="05050102010706020507" pitchFamily="18" charset="2"/>
              </a:rPr>
              <a:t> de </a:t>
            </a:r>
            <a:r>
              <a:rPr lang="en-US" sz="2000" dirty="0" err="1">
                <a:sym typeface="Symbol" panose="05050102010706020507" pitchFamily="18" charset="2"/>
              </a:rPr>
              <a:t>l’apparition</a:t>
            </a:r>
            <a:r>
              <a:rPr lang="en-US" sz="2000" dirty="0">
                <a:sym typeface="Symbol" panose="05050102010706020507" pitchFamily="18" charset="2"/>
              </a:rPr>
              <a:t> de Venus au matin et au </a:t>
            </a:r>
            <a:r>
              <a:rPr lang="en-US" sz="2000" dirty="0" err="1">
                <a:sym typeface="Symbol" panose="05050102010706020507" pitchFamily="18" charset="2"/>
              </a:rPr>
              <a:t>soir</a:t>
            </a:r>
            <a:r>
              <a:rPr lang="en-US" sz="2000" dirty="0">
                <a:sym typeface="Symbol" panose="05050102010706020507" pitchFamily="18" charset="2"/>
              </a:rPr>
              <a:t>,  			</a:t>
            </a:r>
            <a:r>
              <a:rPr lang="en-US" sz="2000" dirty="0" err="1">
                <a:sym typeface="Symbol" panose="05050102010706020507" pitchFamily="18" charset="2"/>
              </a:rPr>
              <a:t>Prédiction</a:t>
            </a:r>
            <a:r>
              <a:rPr lang="en-US" sz="2000" dirty="0">
                <a:sym typeface="Symbol" panose="05050102010706020507" pitchFamily="18" charset="2"/>
              </a:rPr>
              <a:t> de </a:t>
            </a:r>
            <a:r>
              <a:rPr lang="en-US" sz="2000" dirty="0" err="1">
                <a:sym typeface="Symbol" panose="05050102010706020507" pitchFamily="18" charset="2"/>
              </a:rPr>
              <a:t>périodes</a:t>
            </a:r>
            <a:r>
              <a:rPr lang="en-US" sz="2000" dirty="0">
                <a:sym typeface="Symbol" panose="05050102010706020507" pitchFamily="18" charset="2"/>
              </a:rPr>
              <a:t> retrogrades de mars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	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5AD5A91-BB47-4AFA-9EEC-61582BAAD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036" y="846131"/>
            <a:ext cx="2727591" cy="18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DC8F12-E24E-404B-B37E-932E680AC7A8}"/>
              </a:ext>
            </a:extLst>
          </p:cNvPr>
          <p:cNvSpPr txBox="1"/>
          <p:nvPr/>
        </p:nvSpPr>
        <p:spPr>
          <a:xfrm>
            <a:off x="7872617" y="2785491"/>
            <a:ext cx="33524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http://ircamera.as.arizona.edu/NatSci102/NatSci102/text/extmayaastronomy.html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0DC06D-20A7-436D-9ACA-A9D8A36D685E}"/>
              </a:ext>
            </a:extLst>
          </p:cNvPr>
          <p:cNvSpPr txBox="1"/>
          <p:nvPr/>
        </p:nvSpPr>
        <p:spPr>
          <a:xfrm>
            <a:off x="749968" y="0"/>
            <a:ext cx="10475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</a:rPr>
              <a:t>L’Empire</a:t>
            </a:r>
            <a:r>
              <a:rPr lang="en-US" sz="2400" b="1" dirty="0">
                <a:solidFill>
                  <a:schemeClr val="accent2"/>
                </a:solidFill>
              </a:rPr>
              <a:t> Maya (</a:t>
            </a:r>
            <a:r>
              <a:rPr lang="en-US" sz="2400" b="1" dirty="0" err="1">
                <a:solidFill>
                  <a:schemeClr val="accent2"/>
                </a:solidFill>
              </a:rPr>
              <a:t>périodes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préclassiques</a:t>
            </a:r>
            <a:r>
              <a:rPr lang="en-US" sz="2400" b="1" dirty="0">
                <a:solidFill>
                  <a:schemeClr val="accent2"/>
                </a:solidFill>
              </a:rPr>
              <a:t> et </a:t>
            </a:r>
            <a:r>
              <a:rPr lang="en-US" sz="2400" b="1" dirty="0" err="1">
                <a:solidFill>
                  <a:schemeClr val="accent2"/>
                </a:solidFill>
              </a:rPr>
              <a:t>classiques</a:t>
            </a:r>
            <a:r>
              <a:rPr lang="en-US" sz="2400" b="1" dirty="0">
                <a:solidFill>
                  <a:schemeClr val="accent2"/>
                </a:solidFill>
              </a:rPr>
              <a:t>, -2 000 à +900)</a:t>
            </a:r>
            <a:endParaRPr lang="en-US" sz="2000" dirty="0"/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5692F9EE-9FEF-4656-A6FC-E72EF5D6C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373" y="3481708"/>
            <a:ext cx="2423253" cy="25301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BD98DA-C087-403E-8479-069218A4E098}"/>
              </a:ext>
            </a:extLst>
          </p:cNvPr>
          <p:cNvSpPr txBox="1"/>
          <p:nvPr/>
        </p:nvSpPr>
        <p:spPr>
          <a:xfrm>
            <a:off x="7416216" y="6105000"/>
            <a:ext cx="42652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http://imagesetlangages.fr/docs_application/lecteur/photor/calendrier/csacre.jpg</a:t>
            </a:r>
          </a:p>
        </p:txBody>
      </p:sp>
    </p:spTree>
    <p:extLst>
      <p:ext uri="{BB962C8B-B14F-4D97-AF65-F5344CB8AC3E}">
        <p14:creationId xmlns:p14="http://schemas.microsoft.com/office/powerpoint/2010/main" val="4273125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DC747A-2CEA-4DD2-A51A-634BAB738C3A}"/>
              </a:ext>
            </a:extLst>
          </p:cNvPr>
          <p:cNvSpPr txBox="1"/>
          <p:nvPr/>
        </p:nvSpPr>
        <p:spPr>
          <a:xfrm>
            <a:off x="4950372" y="2795752"/>
            <a:ext cx="1250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CHINE</a:t>
            </a:r>
          </a:p>
        </p:txBody>
      </p:sp>
    </p:spTree>
    <p:extLst>
      <p:ext uri="{BB962C8B-B14F-4D97-AF65-F5344CB8AC3E}">
        <p14:creationId xmlns:p14="http://schemas.microsoft.com/office/powerpoint/2010/main" val="2625359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923898-F5DF-4355-9C62-F7490FB152C2}"/>
              </a:ext>
            </a:extLst>
          </p:cNvPr>
          <p:cNvSpPr txBox="1"/>
          <p:nvPr/>
        </p:nvSpPr>
        <p:spPr>
          <a:xfrm>
            <a:off x="665886" y="12605"/>
            <a:ext cx="5069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La Chine (à </a:t>
            </a:r>
            <a:r>
              <a:rPr lang="en-US" sz="2400" b="1" dirty="0" err="1">
                <a:solidFill>
                  <a:schemeClr val="accent2"/>
                </a:solidFill>
              </a:rPr>
              <a:t>partir</a:t>
            </a:r>
            <a:r>
              <a:rPr lang="en-US" sz="2400" b="1" dirty="0">
                <a:solidFill>
                  <a:schemeClr val="accent2"/>
                </a:solidFill>
              </a:rPr>
              <a:t> de -2 200)</a:t>
            </a:r>
            <a:r>
              <a:rPr lang="en-US" sz="2000" dirty="0"/>
              <a:t>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E64B2F-E3A5-45DC-9DB7-70B0FC6787A1}"/>
              </a:ext>
            </a:extLst>
          </p:cNvPr>
          <p:cNvSpPr txBox="1"/>
          <p:nvPr/>
        </p:nvSpPr>
        <p:spPr>
          <a:xfrm>
            <a:off x="300977" y="797172"/>
            <a:ext cx="114095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dirty="0"/>
              <a:t>D’abord royaumes, puis Empire uni, centralisé jusqu’en 1911 (mais guerres internes)</a:t>
            </a:r>
            <a:br>
              <a:rPr lang="fr-LU" sz="2000" dirty="0"/>
            </a:br>
            <a:r>
              <a:rPr lang="fr-LU" sz="2000" dirty="0"/>
              <a:t>Empereur = fils du ciel; tient un mandate </a:t>
            </a:r>
            <a:r>
              <a:rPr lang="fr-LU" sz="2000" dirty="0" err="1"/>
              <a:t>celeste</a:t>
            </a:r>
            <a:br>
              <a:rPr lang="fr-LU" sz="2000" dirty="0"/>
            </a:br>
            <a:endParaRPr lang="fr-LU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dirty="0"/>
              <a:t>Harmonie universelle  –  tout est lié  –  Disharmonie sur terre visible par signes inusuels dans le ciel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dirty="0">
                <a:sym typeface="Symbol" panose="05050102010706020507" pitchFamily="18" charset="2"/>
              </a:rPr>
              <a:t>Les astronomes doivent les interpréter correctement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dirty="0">
                <a:sym typeface="Symbol" panose="05050102010706020507" pitchFamily="18" charset="2"/>
              </a:rPr>
              <a:t>L’empereur peut en subir les conséquences</a:t>
            </a:r>
            <a:r>
              <a:rPr lang="fr-LU" sz="2000" dirty="0"/>
              <a:t> 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dirty="0"/>
              <a:t>Plus tard,  astronomes au secret:  informations seulement pour la famille de l’empereur</a:t>
            </a:r>
          </a:p>
          <a:p>
            <a:pPr>
              <a:buClr>
                <a:schemeClr val="accent2"/>
              </a:buClr>
            </a:pPr>
            <a:endParaRPr lang="fr-LU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dirty="0">
                <a:solidFill>
                  <a:schemeClr val="accent2"/>
                </a:solidFill>
              </a:rPr>
              <a:t>2 buts pour l’astronomie chinoise				1.  Révéler l’ordre et la régularité</a:t>
            </a:r>
          </a:p>
          <a:p>
            <a:pPr>
              <a:buClr>
                <a:schemeClr val="accent2"/>
              </a:buClr>
            </a:pPr>
            <a:r>
              <a:rPr lang="fr-LU" sz="2000" dirty="0">
                <a:solidFill>
                  <a:schemeClr val="accent2"/>
                </a:solidFill>
              </a:rPr>
              <a:t>      												2.  Repérer l’imprévu</a:t>
            </a:r>
          </a:p>
          <a:p>
            <a:pPr>
              <a:buClr>
                <a:schemeClr val="accent2"/>
              </a:buClr>
            </a:pPr>
            <a:endParaRPr lang="fr-LU" sz="2000" dirty="0"/>
          </a:p>
          <a:p>
            <a:pPr>
              <a:buClr>
                <a:schemeClr val="accent2"/>
              </a:buClr>
            </a:pPr>
            <a:r>
              <a:rPr lang="fr-LU" sz="2000" dirty="0"/>
              <a:t>	</a:t>
            </a:r>
            <a:r>
              <a:rPr lang="fr-LU" sz="2000" dirty="0">
                <a:sym typeface="Symbol" panose="05050102010706020507" pitchFamily="18" charset="2"/>
              </a:rPr>
              <a:t> </a:t>
            </a:r>
            <a:r>
              <a:rPr lang="fr-LU" sz="2000" dirty="0"/>
              <a:t>Connaître l’ordre pour détecter l’exceptionnel</a:t>
            </a:r>
          </a:p>
          <a:p>
            <a:pPr>
              <a:buClr>
                <a:schemeClr val="accent2"/>
              </a:buClr>
            </a:pPr>
            <a:endParaRPr lang="fr-LU" sz="2000" dirty="0"/>
          </a:p>
          <a:p>
            <a:pPr>
              <a:buClr>
                <a:schemeClr val="accent2"/>
              </a:buClr>
            </a:pPr>
            <a:r>
              <a:rPr lang="fr-LU" sz="2000" dirty="0"/>
              <a:t>	Avec le temps, changements de catégories:</a:t>
            </a:r>
            <a:br>
              <a:rPr lang="fr-LU" sz="2000" dirty="0"/>
            </a:br>
            <a:r>
              <a:rPr lang="fr-LU" sz="2000" dirty="0"/>
              <a:t> 	</a:t>
            </a:r>
            <a:r>
              <a:rPr lang="fr-LU" sz="2000" i="1" dirty="0"/>
              <a:t>Les éclipses lunaires passent de « imprévu » à « régulier »,  les éclipses solaires restent « imprévues »</a:t>
            </a:r>
          </a:p>
        </p:txBody>
      </p:sp>
    </p:spTree>
    <p:extLst>
      <p:ext uri="{BB962C8B-B14F-4D97-AF65-F5344CB8AC3E}">
        <p14:creationId xmlns:p14="http://schemas.microsoft.com/office/powerpoint/2010/main" val="3789610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923898-F5DF-4355-9C62-F7490FB152C2}"/>
              </a:ext>
            </a:extLst>
          </p:cNvPr>
          <p:cNvSpPr txBox="1"/>
          <p:nvPr/>
        </p:nvSpPr>
        <p:spPr>
          <a:xfrm>
            <a:off x="665887" y="12605"/>
            <a:ext cx="4446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La Chine (à </a:t>
            </a:r>
            <a:r>
              <a:rPr lang="en-US" sz="2400" b="1" dirty="0" err="1">
                <a:solidFill>
                  <a:schemeClr val="accent2"/>
                </a:solidFill>
              </a:rPr>
              <a:t>partir</a:t>
            </a:r>
            <a:r>
              <a:rPr lang="en-US" sz="2400" b="1" dirty="0">
                <a:solidFill>
                  <a:schemeClr val="accent2"/>
                </a:solidFill>
              </a:rPr>
              <a:t> de -2 200)</a:t>
            </a:r>
            <a:r>
              <a:rPr lang="en-US" sz="2000" dirty="0"/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E64B2F-E3A5-45DC-9DB7-70B0FC6787A1}"/>
              </a:ext>
            </a:extLst>
          </p:cNvPr>
          <p:cNvSpPr txBox="1"/>
          <p:nvPr/>
        </p:nvSpPr>
        <p:spPr>
          <a:xfrm>
            <a:off x="238630" y="862355"/>
            <a:ext cx="105263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dirty="0"/>
              <a:t>Concentration sur les mesures et leur précision</a:t>
            </a:r>
            <a:br>
              <a:rPr lang="fr-LU" sz="2000" dirty="0"/>
            </a:br>
            <a:r>
              <a:rPr lang="fr-LU" sz="2000" i="1" dirty="0"/>
              <a:t>pas beaucoup de considération pour la spéculation</a:t>
            </a:r>
            <a:br>
              <a:rPr lang="fr-LU" sz="2000" i="1" dirty="0"/>
            </a:br>
            <a:endParaRPr lang="fr-LU" sz="2000" i="1" dirty="0"/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dirty="0"/>
              <a:t>Clepsydre, cadran solaire, gnomon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dirty="0"/>
              <a:t>Plus tard sphère armillaires, en monture équatoriale et mécanisme de rotation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LU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dirty="0"/>
              <a:t>Plus ancienne description d’éclipse -2 136</a:t>
            </a:r>
            <a:br>
              <a:rPr lang="fr-LU" sz="2000" dirty="0"/>
            </a:br>
            <a:r>
              <a:rPr lang="fr-LU" sz="2000" dirty="0"/>
              <a:t>Premier observatoire royal établi en -2 000</a:t>
            </a:r>
            <a:br>
              <a:rPr lang="fr-LU" sz="2000" dirty="0"/>
            </a:br>
            <a:endParaRPr lang="fr-LU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dirty="0"/>
              <a:t>Utilisation de Coordonnées équatoriales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dirty="0"/>
              <a:t>Cercle divisé en 365,25 parties, mais aussi en 28 pavillons lunaires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dirty="0"/>
              <a:t>Jour divisé en 12 </a:t>
            </a:r>
            <a:r>
              <a:rPr lang="fr-LU" sz="2000" dirty="0" err="1"/>
              <a:t>shi</a:t>
            </a:r>
            <a:r>
              <a:rPr lang="fr-LU" sz="2000" dirty="0"/>
              <a:t> égaux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dirty="0"/>
              <a:t>Cartes du ciel en -2 000,  projection Mercator en 1 094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dirty="0"/>
              <a:t>Catalogues stellaires à partir de -400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dirty="0"/>
              <a:t>Prédiction du mouvement régulier via moyennes plus corrections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LU" sz="2000" dirty="0"/>
          </a:p>
        </p:txBody>
      </p:sp>
    </p:spTree>
    <p:extLst>
      <p:ext uri="{BB962C8B-B14F-4D97-AF65-F5344CB8AC3E}">
        <p14:creationId xmlns:p14="http://schemas.microsoft.com/office/powerpoint/2010/main" val="2481544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brick building with grass and trees&#10;&#10;Description automatically generated">
            <a:extLst>
              <a:ext uri="{FF2B5EF4-FFF2-40B4-BE49-F238E27FC236}">
                <a16:creationId xmlns:a16="http://schemas.microsoft.com/office/drawing/2014/main" id="{B8A2E808-C1A3-4239-9247-296B82FA5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092" y="772433"/>
            <a:ext cx="4467086" cy="59579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0C0379-6DDA-4B43-B844-431BAC9C1476}"/>
              </a:ext>
            </a:extLst>
          </p:cNvPr>
          <p:cNvSpPr txBox="1"/>
          <p:nvPr/>
        </p:nvSpPr>
        <p:spPr>
          <a:xfrm>
            <a:off x="723014" y="1318437"/>
            <a:ext cx="4392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2400" b="1" dirty="0">
                <a:solidFill>
                  <a:schemeClr val="accent2"/>
                </a:solidFill>
              </a:rPr>
              <a:t>Gnomon Géant de </a:t>
            </a:r>
            <a:r>
              <a:rPr lang="fr-LU" sz="2400" b="1" dirty="0" err="1">
                <a:solidFill>
                  <a:schemeClr val="accent2"/>
                </a:solidFill>
              </a:rPr>
              <a:t>Gaocheng</a:t>
            </a:r>
            <a:endParaRPr lang="fr-LU" sz="2400" b="1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AAD85B-1CAE-49BB-B5C9-B5D380BEF480}"/>
              </a:ext>
            </a:extLst>
          </p:cNvPr>
          <p:cNvSpPr txBox="1"/>
          <p:nvPr/>
        </p:nvSpPr>
        <p:spPr>
          <a:xfrm>
            <a:off x="478466" y="2317898"/>
            <a:ext cx="43487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2000" dirty="0"/>
              <a:t>12 m de haut</a:t>
            </a:r>
          </a:p>
          <a:p>
            <a:r>
              <a:rPr lang="fr-LU" sz="2000" dirty="0"/>
              <a:t>Ligne méridienne de 36 m</a:t>
            </a:r>
          </a:p>
          <a:p>
            <a:endParaRPr lang="fr-LU" sz="2000" dirty="0"/>
          </a:p>
          <a:p>
            <a:r>
              <a:rPr lang="fr-LU" sz="2000" dirty="0">
                <a:sym typeface="Symbol" panose="05050102010706020507" pitchFamily="18" charset="2"/>
              </a:rPr>
              <a:t> Précision de mesure de 30 s = 0.00034 jour sur la durée de l’année</a:t>
            </a:r>
            <a:endParaRPr lang="fr-LU" sz="2000" dirty="0"/>
          </a:p>
        </p:txBody>
      </p:sp>
    </p:spTree>
    <p:extLst>
      <p:ext uri="{BB962C8B-B14F-4D97-AF65-F5344CB8AC3E}">
        <p14:creationId xmlns:p14="http://schemas.microsoft.com/office/powerpoint/2010/main" val="3503548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E64B2F-E3A5-45DC-9DB7-70B0FC6787A1}"/>
              </a:ext>
            </a:extLst>
          </p:cNvPr>
          <p:cNvSpPr txBox="1"/>
          <p:nvPr/>
        </p:nvSpPr>
        <p:spPr>
          <a:xfrm>
            <a:off x="589504" y="920621"/>
            <a:ext cx="101140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dirty="0"/>
              <a:t>Concentration sur les </a:t>
            </a:r>
            <a:r>
              <a:rPr lang="fr-LU" sz="2000" b="1" dirty="0"/>
              <a:t>Imprévus</a:t>
            </a:r>
            <a:r>
              <a:rPr lang="fr-LU" sz="2000" dirty="0"/>
              <a:t>:</a:t>
            </a:r>
            <a:br>
              <a:rPr lang="fr-LU" sz="2000" dirty="0"/>
            </a:br>
            <a:r>
              <a:rPr lang="fr-LU" sz="2000" dirty="0"/>
              <a:t>Conjonctions planétaires, stationnarité de Mars, visibilité de Venus, aurores polaires,</a:t>
            </a:r>
            <a:br>
              <a:rPr lang="fr-LU" sz="2000" dirty="0"/>
            </a:br>
            <a:r>
              <a:rPr lang="fr-LU" sz="2000" dirty="0"/>
              <a:t>étoiles nouvelles (</a:t>
            </a:r>
            <a:r>
              <a:rPr lang="fr-LU" sz="2000" dirty="0" err="1"/>
              <a:t>Supernovae</a:t>
            </a:r>
            <a:r>
              <a:rPr lang="fr-LU" sz="2000" dirty="0"/>
              <a:t>) / variables, comètes, éclipses du soleil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LU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dirty="0"/>
              <a:t>&gt; 90 </a:t>
            </a:r>
            <a:r>
              <a:rPr lang="fr-LU" sz="2000" dirty="0" err="1"/>
              <a:t>supernovae</a:t>
            </a:r>
            <a:r>
              <a:rPr lang="fr-LU" sz="2000" dirty="0"/>
              <a:t> décrites entre -1 400 et +1 700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LU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dirty="0"/>
              <a:t>Beaucoup d’efforts à classifier les comètes</a:t>
            </a:r>
            <a:br>
              <a:rPr lang="fr-LU" sz="2000" dirty="0"/>
            </a:br>
            <a:r>
              <a:rPr lang="fr-LU" sz="2000" dirty="0"/>
              <a:t>29 passages de Halley enregistrés depuis -240, plus quelques-uns plus tôt</a:t>
            </a:r>
            <a:br>
              <a:rPr lang="fr-LU" sz="2000" dirty="0"/>
            </a:br>
            <a:r>
              <a:rPr lang="fr-LU" sz="2000" dirty="0"/>
              <a:t>Compréhension de l’orientation de la queue des comètes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LU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dirty="0"/>
              <a:t>Imprévus influencent la politique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dirty="0"/>
              <a:t>Les prédictions dépendent de la localisation:  </a:t>
            </a:r>
            <a:br>
              <a:rPr lang="fr-LU" sz="2000" dirty="0"/>
            </a:br>
            <a:r>
              <a:rPr lang="fr-LU" sz="2000" dirty="0" err="1"/>
              <a:t>Exp</a:t>
            </a:r>
            <a:r>
              <a:rPr lang="fr-LU" sz="2000" dirty="0"/>
              <a:t>:			- Supernova dans telle constellation </a:t>
            </a:r>
            <a:r>
              <a:rPr lang="fr-LU" sz="2000" dirty="0">
                <a:sym typeface="Symbol" panose="05050102010706020507" pitchFamily="18" charset="2"/>
              </a:rPr>
              <a:t></a:t>
            </a:r>
            <a:r>
              <a:rPr lang="fr-LU" sz="2000" dirty="0"/>
              <a:t> inondation</a:t>
            </a:r>
            <a:br>
              <a:rPr lang="fr-LU" sz="2000" dirty="0"/>
            </a:br>
            <a:r>
              <a:rPr lang="fr-LU" sz="2000" dirty="0"/>
              <a:t>				- Supernova dans telle autre </a:t>
            </a:r>
            <a:r>
              <a:rPr lang="fr-LU" sz="2000" dirty="0">
                <a:sym typeface="Symbol" panose="05050102010706020507" pitchFamily="18" charset="2"/>
              </a:rPr>
              <a:t></a:t>
            </a:r>
            <a:r>
              <a:rPr lang="fr-LU" sz="2000" dirty="0"/>
              <a:t> mort importante</a:t>
            </a:r>
          </a:p>
          <a:p>
            <a:pPr>
              <a:buClr>
                <a:schemeClr val="accent2"/>
              </a:buClr>
            </a:pPr>
            <a:br>
              <a:rPr lang="fr-LU" sz="2000" dirty="0"/>
            </a:br>
            <a:endParaRPr lang="fr-LU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80C4B4-5726-41CB-8775-6B6C2FD198A9}"/>
              </a:ext>
            </a:extLst>
          </p:cNvPr>
          <p:cNvSpPr txBox="1"/>
          <p:nvPr/>
        </p:nvSpPr>
        <p:spPr>
          <a:xfrm>
            <a:off x="665887" y="12605"/>
            <a:ext cx="4446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La Chine (à </a:t>
            </a:r>
            <a:r>
              <a:rPr lang="en-US" sz="2400" b="1" dirty="0" err="1">
                <a:solidFill>
                  <a:schemeClr val="accent2"/>
                </a:solidFill>
              </a:rPr>
              <a:t>partir</a:t>
            </a:r>
            <a:r>
              <a:rPr lang="en-US" sz="2400" b="1" dirty="0">
                <a:solidFill>
                  <a:schemeClr val="accent2"/>
                </a:solidFill>
              </a:rPr>
              <a:t> de -2 200)</a:t>
            </a: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45853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04BE7D-B0B8-4191-A0E1-DCB1698F0958}"/>
              </a:ext>
            </a:extLst>
          </p:cNvPr>
          <p:cNvSpPr txBox="1"/>
          <p:nvPr/>
        </p:nvSpPr>
        <p:spPr>
          <a:xfrm>
            <a:off x="546538" y="1446671"/>
            <a:ext cx="1086769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sym typeface="Symbol" panose="05050102010706020507" pitchFamily="18" charset="2"/>
              </a:rPr>
              <a:t>Pourquoi</a:t>
            </a:r>
            <a:r>
              <a:rPr lang="en-US" sz="2000" b="1" i="1" dirty="0">
                <a:sym typeface="Symbol" panose="05050102010706020507" pitchFamily="18" charset="2"/>
              </a:rPr>
              <a:t>?</a:t>
            </a:r>
            <a:r>
              <a:rPr lang="en-US" sz="2000" dirty="0">
                <a:sym typeface="Symbol" panose="05050102010706020507" pitchFamily="18" charset="2"/>
              </a:rPr>
              <a:t>		</a:t>
            </a:r>
            <a:r>
              <a:rPr lang="en-US" sz="2000" dirty="0" err="1">
                <a:sym typeface="Symbol" panose="05050102010706020507" pitchFamily="18" charset="2"/>
              </a:rPr>
              <a:t>Révéler</a:t>
            </a:r>
            <a:r>
              <a:rPr lang="en-US" sz="2000" dirty="0">
                <a:sym typeface="Symbol" panose="05050102010706020507" pitchFamily="18" charset="2"/>
              </a:rPr>
              <a:t> la </a:t>
            </a:r>
            <a:r>
              <a:rPr lang="en-US" sz="2000" dirty="0" err="1">
                <a:sym typeface="Symbol" panose="05050102010706020507" pitchFamily="18" charset="2"/>
              </a:rPr>
              <a:t>régularité</a:t>
            </a:r>
            <a:r>
              <a:rPr lang="en-US" sz="2000" dirty="0">
                <a:sym typeface="Symbol" panose="05050102010706020507" pitchFamily="18" charset="2"/>
              </a:rPr>
              <a:t> et </a:t>
            </a:r>
            <a:r>
              <a:rPr lang="en-US" sz="2000" dirty="0" err="1">
                <a:sym typeface="Symbol" panose="05050102010706020507" pitchFamily="18" charset="2"/>
              </a:rPr>
              <a:t>détecter</a:t>
            </a:r>
            <a:r>
              <a:rPr lang="en-US" sz="2000" dirty="0">
                <a:sym typeface="Symbol" panose="05050102010706020507" pitchFamily="18" charset="2"/>
              </a:rPr>
              <a:t> les </a:t>
            </a:r>
            <a:r>
              <a:rPr lang="en-US" sz="2000" dirty="0" err="1">
                <a:sym typeface="Symbol" panose="05050102010706020507" pitchFamily="18" charset="2"/>
              </a:rPr>
              <a:t>imprévus</a:t>
            </a:r>
            <a:r>
              <a:rPr lang="en-US" sz="2000" dirty="0">
                <a:sym typeface="Symbol" panose="05050102010706020507" pitchFamily="18" charset="2"/>
              </a:rPr>
              <a:t> dans le </a:t>
            </a:r>
            <a:r>
              <a:rPr lang="en-US" sz="2000" dirty="0" err="1">
                <a:sym typeface="Symbol" panose="05050102010706020507" pitchFamily="18" charset="2"/>
              </a:rPr>
              <a:t>ciel</a:t>
            </a:r>
            <a:r>
              <a:rPr lang="en-US" sz="2000" dirty="0">
                <a:sym typeface="Symbol" panose="05050102010706020507" pitchFamily="18" charset="2"/>
              </a:rPr>
              <a:t>, 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		</a:t>
            </a:r>
            <a:r>
              <a:rPr lang="en-US" sz="2000" dirty="0" err="1">
                <a:sym typeface="Symbol" panose="05050102010706020507" pitchFamily="18" charset="2"/>
              </a:rPr>
              <a:t>signes</a:t>
            </a:r>
            <a:r>
              <a:rPr lang="en-US" sz="2000" dirty="0">
                <a:sym typeface="Symbol" panose="05050102010706020507" pitchFamily="18" charset="2"/>
              </a:rPr>
              <a:t> de </a:t>
            </a:r>
            <a:r>
              <a:rPr lang="en-US" sz="2000" dirty="0" err="1">
                <a:sym typeface="Symbol" panose="05050102010706020507" pitchFamily="18" charset="2"/>
              </a:rPr>
              <a:t>disharmonie</a:t>
            </a:r>
            <a:r>
              <a:rPr lang="en-US" sz="2000" dirty="0">
                <a:sym typeface="Symbol" panose="05050102010706020507" pitchFamily="18" charset="2"/>
              </a:rPr>
              <a:t> sur </a:t>
            </a:r>
            <a:r>
              <a:rPr lang="en-US" sz="2000" dirty="0" err="1">
                <a:sym typeface="Symbol" panose="05050102010706020507" pitchFamily="18" charset="2"/>
              </a:rPr>
              <a:t>terre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		</a:t>
            </a:r>
            <a:r>
              <a:rPr lang="en-US" sz="2000" dirty="0" err="1">
                <a:sym typeface="Symbol" panose="05050102010706020507" pitchFamily="18" charset="2"/>
              </a:rPr>
              <a:t>Calendrier</a:t>
            </a:r>
            <a:r>
              <a:rPr lang="en-US" sz="2000" dirty="0">
                <a:sym typeface="Symbol" panose="05050102010706020507" pitchFamily="18" charset="2"/>
              </a:rPr>
              <a:t>, agriculture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</a:t>
            </a:r>
          </a:p>
          <a:p>
            <a:r>
              <a:rPr lang="en-US" sz="2000" b="1" i="1" dirty="0" err="1">
                <a:sym typeface="Symbol" panose="05050102010706020507" pitchFamily="18" charset="2"/>
              </a:rPr>
              <a:t>Mesures</a:t>
            </a:r>
            <a:r>
              <a:rPr lang="en-US" sz="2000" b="1" i="1" dirty="0">
                <a:sym typeface="Symbol" panose="05050102010706020507" pitchFamily="18" charset="2"/>
              </a:rPr>
              <a:t>?	</a:t>
            </a:r>
            <a:r>
              <a:rPr lang="en-US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Clapsydre</a:t>
            </a:r>
            <a:r>
              <a:rPr lang="en-US" sz="2000" dirty="0">
                <a:sym typeface="Symbol" panose="05050102010706020507" pitchFamily="18" charset="2"/>
              </a:rPr>
              <a:t>, </a:t>
            </a:r>
            <a:r>
              <a:rPr lang="en-US" sz="2000" dirty="0" err="1">
                <a:sym typeface="Symbol" panose="05050102010706020507" pitchFamily="18" charset="2"/>
              </a:rPr>
              <a:t>cadran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solaire</a:t>
            </a:r>
            <a:r>
              <a:rPr lang="en-US" sz="2000" dirty="0">
                <a:sym typeface="Symbol" panose="05050102010706020507" pitchFamily="18" charset="2"/>
              </a:rPr>
              <a:t>, gnomon, </a:t>
            </a:r>
            <a:r>
              <a:rPr lang="en-US" sz="2000" dirty="0" err="1">
                <a:sym typeface="Symbol" panose="05050102010706020507" pitchFamily="18" charset="2"/>
              </a:rPr>
              <a:t>sphère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armillaire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		Archives </a:t>
            </a:r>
            <a:r>
              <a:rPr lang="en-US" sz="2000" dirty="0" err="1">
                <a:sym typeface="Symbol" panose="05050102010706020507" pitchFamily="18" charset="2"/>
              </a:rPr>
              <a:t>d’observations</a:t>
            </a:r>
            <a:r>
              <a:rPr lang="en-US" sz="2000" dirty="0">
                <a:sym typeface="Symbol" panose="05050102010706020507" pitchFamily="18" charset="2"/>
              </a:rPr>
              <a:t> les plus </a:t>
            </a:r>
            <a:r>
              <a:rPr lang="en-US" sz="2000" dirty="0" err="1">
                <a:sym typeface="Symbol" panose="05050102010706020507" pitchFamily="18" charset="2"/>
              </a:rPr>
              <a:t>longues</a:t>
            </a:r>
            <a:r>
              <a:rPr lang="en-US" sz="2000" dirty="0">
                <a:sym typeface="Symbol" panose="05050102010706020507" pitchFamily="18" charset="2"/>
              </a:rPr>
              <a:t>, précises et </a:t>
            </a:r>
            <a:r>
              <a:rPr lang="en-US" sz="2000" dirty="0" err="1">
                <a:sym typeface="Symbol" panose="05050102010706020507" pitchFamily="18" charset="2"/>
              </a:rPr>
              <a:t>complètes</a:t>
            </a:r>
            <a:endParaRPr lang="en-US" sz="2000" dirty="0">
              <a:sym typeface="Symbol" panose="05050102010706020507" pitchFamily="18" charset="2"/>
            </a:endParaRPr>
          </a:p>
          <a:p>
            <a:endParaRPr lang="en-US" sz="2000" dirty="0">
              <a:sym typeface="Symbol" panose="05050102010706020507" pitchFamily="18" charset="2"/>
            </a:endParaRPr>
          </a:p>
          <a:p>
            <a:r>
              <a:rPr lang="en-US" sz="2000" b="1" i="1" dirty="0" err="1">
                <a:sym typeface="Symbol" panose="05050102010706020507" pitchFamily="18" charset="2"/>
              </a:rPr>
              <a:t>Théories</a:t>
            </a:r>
            <a:r>
              <a:rPr lang="en-US" sz="2000" b="1" i="1" dirty="0">
                <a:sym typeface="Symbol" panose="05050102010706020507" pitchFamily="18" charset="2"/>
              </a:rPr>
              <a:t>?		</a:t>
            </a:r>
            <a:r>
              <a:rPr lang="en-US" sz="2000" dirty="0" err="1">
                <a:sym typeface="Symbol" panose="05050102010706020507" pitchFamily="18" charset="2"/>
              </a:rPr>
              <a:t>Prédiction</a:t>
            </a:r>
            <a:r>
              <a:rPr lang="en-US" sz="2000" dirty="0">
                <a:sym typeface="Symbol" panose="05050102010706020507" pitchFamily="18" charset="2"/>
              </a:rPr>
              <a:t> via </a:t>
            </a:r>
            <a:r>
              <a:rPr lang="en-US" sz="2000" dirty="0" err="1">
                <a:sym typeface="Symbol" panose="05050102010706020507" pitchFamily="18" charset="2"/>
              </a:rPr>
              <a:t>moyennes</a:t>
            </a:r>
            <a:r>
              <a:rPr lang="en-US" sz="2000" dirty="0">
                <a:sym typeface="Symbol" panose="05050102010706020507" pitchFamily="18" charset="2"/>
              </a:rPr>
              <a:t> et corrections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		</a:t>
            </a:r>
            <a:r>
              <a:rPr lang="en-US" sz="2000" dirty="0" err="1">
                <a:sym typeface="Symbol" panose="05050102010706020507" pitchFamily="18" charset="2"/>
              </a:rPr>
              <a:t>Peu</a:t>
            </a:r>
            <a:r>
              <a:rPr lang="en-US" sz="2000" dirty="0">
                <a:sym typeface="Symbol" panose="05050102010706020507" pitchFamily="18" charset="2"/>
              </a:rPr>
              <a:t> de pensées </a:t>
            </a:r>
            <a:r>
              <a:rPr lang="en-US" sz="2000" dirty="0" err="1">
                <a:sym typeface="Symbol" panose="05050102010706020507" pitchFamily="18" charset="2"/>
              </a:rPr>
              <a:t>philosophiques</a:t>
            </a:r>
            <a:r>
              <a:rPr lang="en-US" sz="2000" dirty="0">
                <a:sym typeface="Symbol" panose="05050102010706020507" pitchFamily="18" charset="2"/>
              </a:rPr>
              <a:t>, / </a:t>
            </a:r>
            <a:r>
              <a:rPr lang="en-US" sz="2000" dirty="0" err="1">
                <a:sym typeface="Symbol" panose="05050102010706020507" pitchFamily="18" charset="2"/>
              </a:rPr>
              <a:t>géométriques</a:t>
            </a:r>
            <a:r>
              <a:rPr lang="en-US" sz="2000" dirty="0">
                <a:sym typeface="Symbol" panose="05050102010706020507" pitchFamily="18" charset="2"/>
              </a:rPr>
              <a:t>, </a:t>
            </a:r>
            <a:r>
              <a:rPr lang="en-US" sz="2000" dirty="0" err="1">
                <a:sym typeface="Symbol" panose="05050102010706020507" pitchFamily="18" charset="2"/>
              </a:rPr>
              <a:t>mais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quelques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modèles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		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		</a:t>
            </a:r>
            <a:r>
              <a:rPr lang="en-US" sz="2000" i="1" dirty="0">
                <a:sym typeface="Symbol" panose="05050102010706020507" pitchFamily="18" charset="2"/>
              </a:rPr>
              <a:t>Ciel </a:t>
            </a:r>
            <a:r>
              <a:rPr lang="en-US" sz="2000" i="1" dirty="0" err="1">
                <a:sym typeface="Symbol" panose="05050102010706020507" pitchFamily="18" charset="2"/>
              </a:rPr>
              <a:t>comparé</a:t>
            </a:r>
            <a:r>
              <a:rPr lang="en-US" sz="2000" i="1" dirty="0">
                <a:sym typeface="Symbol" panose="05050102010706020507" pitchFamily="18" charset="2"/>
              </a:rPr>
              <a:t> à </a:t>
            </a:r>
            <a:r>
              <a:rPr lang="en-US" sz="2000" i="1" dirty="0" err="1">
                <a:sym typeface="Symbol" panose="05050102010706020507" pitchFamily="18" charset="2"/>
              </a:rPr>
              <a:t>une</a:t>
            </a:r>
            <a:r>
              <a:rPr lang="en-US" sz="2000" i="1" dirty="0">
                <a:sym typeface="Symbol" panose="05050102010706020507" pitchFamily="18" charset="2"/>
              </a:rPr>
              <a:t> coquille </a:t>
            </a:r>
            <a:r>
              <a:rPr lang="en-US" sz="2000" i="1" dirty="0" err="1">
                <a:sym typeface="Symbol" panose="05050102010706020507" pitchFamily="18" charset="2"/>
              </a:rPr>
              <a:t>d’oeuf</a:t>
            </a:r>
            <a:r>
              <a:rPr lang="en-US" sz="2000" i="1" dirty="0">
                <a:sym typeface="Symbol" panose="05050102010706020507" pitchFamily="18" charset="2"/>
              </a:rPr>
              <a:t>, la </a:t>
            </a:r>
            <a:r>
              <a:rPr lang="en-US" sz="2000" i="1" dirty="0" err="1">
                <a:sym typeface="Symbol" panose="05050102010706020507" pitchFamily="18" charset="2"/>
              </a:rPr>
              <a:t>terre</a:t>
            </a:r>
            <a:r>
              <a:rPr lang="en-US" sz="2000" i="1" dirty="0">
                <a:sym typeface="Symbol" panose="05050102010706020507" pitchFamily="18" charset="2"/>
              </a:rPr>
              <a:t> </a:t>
            </a:r>
            <a:r>
              <a:rPr lang="en-US" sz="2000" i="1" dirty="0" err="1">
                <a:sym typeface="Symbol" panose="05050102010706020507" pitchFamily="18" charset="2"/>
              </a:rPr>
              <a:t>étant</a:t>
            </a:r>
            <a:r>
              <a:rPr lang="en-US" sz="2000" i="1" dirty="0">
                <a:sym typeface="Symbol" panose="05050102010706020507" pitchFamily="18" charset="2"/>
              </a:rPr>
              <a:t> le jaune, </a:t>
            </a:r>
            <a:r>
              <a:rPr lang="en-US" sz="2000" i="1" dirty="0" err="1">
                <a:sym typeface="Symbol" panose="05050102010706020507" pitchFamily="18" charset="2"/>
              </a:rPr>
              <a:t>flottant</a:t>
            </a:r>
            <a:r>
              <a:rPr lang="en-US" sz="2000" i="1" dirty="0">
                <a:sym typeface="Symbol" panose="05050102010706020507" pitchFamily="18" charset="2"/>
              </a:rPr>
              <a:t> sur </a:t>
            </a:r>
            <a:r>
              <a:rPr lang="en-US" sz="2000" i="1" dirty="0" err="1">
                <a:sym typeface="Symbol" panose="05050102010706020507" pitchFamily="18" charset="2"/>
              </a:rPr>
              <a:t>l’eau</a:t>
            </a:r>
            <a:r>
              <a:rPr lang="en-US" sz="2000" i="1" dirty="0">
                <a:sym typeface="Symbol" panose="05050102010706020507" pitchFamily="18" charset="2"/>
              </a:rPr>
              <a:t> au </a:t>
            </a:r>
            <a:r>
              <a:rPr lang="en-US" sz="2000" i="1" dirty="0" err="1">
                <a:sym typeface="Symbol" panose="05050102010706020507" pitchFamily="18" charset="2"/>
              </a:rPr>
              <a:t>centre</a:t>
            </a:r>
            <a:br>
              <a:rPr lang="en-US" sz="2000" i="1" dirty="0">
                <a:sym typeface="Symbol" panose="05050102010706020507" pitchFamily="18" charset="2"/>
              </a:rPr>
            </a:br>
            <a:r>
              <a:rPr lang="en-US" sz="2000" i="1" dirty="0">
                <a:sym typeface="Symbol" panose="05050102010706020507" pitchFamily="18" charset="2"/>
              </a:rPr>
              <a:t>				</a:t>
            </a:r>
            <a:r>
              <a:rPr lang="en-US" sz="2000" i="1" dirty="0" err="1">
                <a:sym typeface="Symbol" panose="05050102010706020507" pitchFamily="18" charset="2"/>
              </a:rPr>
              <a:t>Vers</a:t>
            </a:r>
            <a:r>
              <a:rPr lang="en-US" sz="2000" i="1" dirty="0">
                <a:sym typeface="Symbol" panose="05050102010706020507" pitchFamily="18" charset="2"/>
              </a:rPr>
              <a:t> </a:t>
            </a:r>
            <a:r>
              <a:rPr lang="en-US" sz="2000" i="1" dirty="0" err="1">
                <a:sym typeface="Symbol" panose="05050102010706020507" pitchFamily="18" charset="2"/>
              </a:rPr>
              <a:t>l’an</a:t>
            </a:r>
            <a:r>
              <a:rPr lang="en-US" sz="2000" i="1" dirty="0">
                <a:sym typeface="Symbol" panose="05050102010706020507" pitchFamily="18" charset="2"/>
              </a:rPr>
              <a:t> 0, </a:t>
            </a:r>
            <a:r>
              <a:rPr lang="en-US" sz="2000" i="1" dirty="0" err="1">
                <a:sym typeface="Symbol" panose="05050102010706020507" pitchFamily="18" charset="2"/>
              </a:rPr>
              <a:t>modèle</a:t>
            </a:r>
            <a:r>
              <a:rPr lang="en-US" sz="2000" i="1" dirty="0">
                <a:sym typeface="Symbol" panose="05050102010706020507" pitchFamily="18" charset="2"/>
              </a:rPr>
              <a:t> avec </a:t>
            </a:r>
            <a:r>
              <a:rPr lang="en-US" sz="2000" i="1" dirty="0" err="1">
                <a:sym typeface="Symbol" panose="05050102010706020507" pitchFamily="18" charset="2"/>
              </a:rPr>
              <a:t>astres</a:t>
            </a:r>
            <a:r>
              <a:rPr lang="en-US" sz="2000" i="1" dirty="0">
                <a:sym typeface="Symbol" panose="05050102010706020507" pitchFamily="18" charset="2"/>
              </a:rPr>
              <a:t> </a:t>
            </a:r>
            <a:r>
              <a:rPr lang="en-US" sz="2000" i="1" dirty="0" err="1">
                <a:sym typeface="Symbol" panose="05050102010706020507" pitchFamily="18" charset="2"/>
              </a:rPr>
              <a:t>flottant</a:t>
            </a:r>
            <a:r>
              <a:rPr lang="en-US" sz="2000" i="1" dirty="0">
                <a:sym typeface="Symbol" panose="05050102010706020507" pitchFamily="18" charset="2"/>
              </a:rPr>
              <a:t> et se </a:t>
            </a:r>
            <a:r>
              <a:rPr lang="en-US" sz="2000" i="1" dirty="0" err="1">
                <a:sym typeface="Symbol" panose="05050102010706020507" pitchFamily="18" charset="2"/>
              </a:rPr>
              <a:t>mouvant</a:t>
            </a:r>
            <a:r>
              <a:rPr lang="en-US" sz="2000" i="1" dirty="0">
                <a:sym typeface="Symbol" panose="05050102010706020507" pitchFamily="18" charset="2"/>
              </a:rPr>
              <a:t> </a:t>
            </a:r>
            <a:r>
              <a:rPr lang="en-US" sz="2000" i="1" dirty="0" err="1">
                <a:sym typeface="Symbol" panose="05050102010706020507" pitchFamily="18" charset="2"/>
              </a:rPr>
              <a:t>librement</a:t>
            </a:r>
            <a:r>
              <a:rPr lang="en-US" sz="2000" i="1" dirty="0">
                <a:sym typeface="Symbol" panose="05050102010706020507" pitchFamily="18" charset="2"/>
              </a:rPr>
              <a:t> dans le vide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	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C2CAD-CC4B-43CA-A897-B63EAF953FD8}"/>
              </a:ext>
            </a:extLst>
          </p:cNvPr>
          <p:cNvSpPr txBox="1"/>
          <p:nvPr/>
        </p:nvSpPr>
        <p:spPr>
          <a:xfrm>
            <a:off x="665887" y="12605"/>
            <a:ext cx="4446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La Chine (à </a:t>
            </a:r>
            <a:r>
              <a:rPr lang="en-US" sz="2400" b="1" dirty="0" err="1">
                <a:solidFill>
                  <a:schemeClr val="accent2"/>
                </a:solidFill>
              </a:rPr>
              <a:t>partir</a:t>
            </a:r>
            <a:r>
              <a:rPr lang="en-US" sz="2400" b="1" dirty="0">
                <a:solidFill>
                  <a:schemeClr val="accent2"/>
                </a:solidFill>
              </a:rPr>
              <a:t> de -2 200)</a:t>
            </a: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5025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8C418-9D76-432E-9093-B9CF8F2E98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701675"/>
            <a:ext cx="11981794" cy="1014413"/>
          </a:xfrm>
        </p:spPr>
        <p:txBody>
          <a:bodyPr>
            <a:noAutofit/>
          </a:bodyPr>
          <a:lstStyle/>
          <a:p>
            <a:r>
              <a:rPr lang="fr-LU" sz="2000" dirty="0" err="1"/>
              <a:t>Mesopot</a:t>
            </a:r>
            <a:r>
              <a:rPr lang="fr-LU" sz="2000" dirty="0" err="1">
                <a:solidFill>
                  <a:schemeClr val="accent2"/>
                </a:solidFill>
                <a:sym typeface="Symbol" panose="05050102010706020507" pitchFamily="18" charset="2"/>
              </a:rPr>
              <a:t>L</a:t>
            </a:r>
            <a:r>
              <a:rPr lang="fr-LU" sz="2000" dirty="0" err="1">
                <a:solidFill>
                  <a:schemeClr val="accent2"/>
                </a:solidFill>
              </a:rPr>
              <a:t>’astronomie</a:t>
            </a:r>
            <a:r>
              <a:rPr lang="fr-LU" sz="2000" dirty="0">
                <a:solidFill>
                  <a:schemeClr val="accent2"/>
                </a:solidFill>
              </a:rPr>
              <a:t>: la première entreprise  scientifique prédictive de l’humanité</a:t>
            </a:r>
            <a:br>
              <a:rPr lang="fr-LU" sz="1800" dirty="0"/>
            </a:br>
            <a:r>
              <a:rPr lang="fr-LU" sz="2000" dirty="0" err="1"/>
              <a:t>amia</a:t>
            </a:r>
            <a:endParaRPr lang="fr-LU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74D06-6568-48B7-984D-F470242D2E3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80831" y="2099088"/>
            <a:ext cx="5316829" cy="38212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  <a:sym typeface="Symbol" panose="05050102010706020507" pitchFamily="18" charset="2"/>
              </a:rPr>
              <a:t> </a:t>
            </a:r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dirty="0" err="1"/>
              <a:t>Comparaison</a:t>
            </a:r>
            <a:r>
              <a:rPr lang="en-US" sz="2000" dirty="0"/>
              <a:t> de </a:t>
            </a:r>
            <a:r>
              <a:rPr lang="en-US" sz="2000" dirty="0" err="1"/>
              <a:t>quelques</a:t>
            </a:r>
            <a:r>
              <a:rPr lang="en-US" sz="2000" dirty="0"/>
              <a:t> </a:t>
            </a:r>
            <a:r>
              <a:rPr lang="en-US" sz="2000" dirty="0" err="1"/>
              <a:t>civilisations</a:t>
            </a:r>
            <a:r>
              <a:rPr lang="en-US" sz="2000" dirty="0"/>
              <a:t> </a:t>
            </a:r>
            <a:r>
              <a:rPr lang="en-US" sz="2000" dirty="0" err="1"/>
              <a:t>clés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Pour </a:t>
            </a:r>
            <a:r>
              <a:rPr lang="en-US" sz="2000" dirty="0" err="1"/>
              <a:t>quelles</a:t>
            </a:r>
            <a:r>
              <a:rPr lang="en-US" sz="2000" dirty="0"/>
              <a:t> raisons </a:t>
            </a:r>
            <a:r>
              <a:rPr lang="en-US" sz="2000" dirty="0" err="1"/>
              <a:t>étudiaient-ils</a:t>
            </a:r>
            <a:r>
              <a:rPr lang="en-US" sz="2000" dirty="0"/>
              <a:t> le </a:t>
            </a:r>
            <a:r>
              <a:rPr lang="en-US" sz="2000" dirty="0" err="1"/>
              <a:t>ciels</a:t>
            </a:r>
            <a:r>
              <a:rPr lang="en-US" sz="2000" dirty="0"/>
              <a:t>?</a:t>
            </a:r>
          </a:p>
          <a:p>
            <a:r>
              <a:rPr lang="en-US" sz="2000" dirty="0"/>
              <a:t>Comment </a:t>
            </a:r>
            <a:r>
              <a:rPr lang="en-US" sz="2000" dirty="0" err="1"/>
              <a:t>est-ce</a:t>
            </a:r>
            <a:r>
              <a:rPr lang="en-US" sz="2000" dirty="0"/>
              <a:t> </a:t>
            </a:r>
            <a:r>
              <a:rPr lang="en-US" sz="2000" dirty="0" err="1"/>
              <a:t>qu’ils</a:t>
            </a:r>
            <a:r>
              <a:rPr lang="en-US" sz="2000" dirty="0"/>
              <a:t> </a:t>
            </a:r>
            <a:r>
              <a:rPr lang="en-US" sz="2000" dirty="0" err="1"/>
              <a:t>s’y</a:t>
            </a:r>
            <a:r>
              <a:rPr lang="en-US" sz="2000" dirty="0"/>
              <a:t> </a:t>
            </a:r>
            <a:r>
              <a:rPr lang="en-US" sz="2000" dirty="0" err="1"/>
              <a:t>sont</a:t>
            </a:r>
            <a:r>
              <a:rPr lang="en-US" sz="2000" dirty="0"/>
              <a:t> pris?</a:t>
            </a:r>
          </a:p>
          <a:p>
            <a:r>
              <a:rPr lang="en-US" sz="2000" dirty="0" err="1"/>
              <a:t>Quels</a:t>
            </a:r>
            <a:r>
              <a:rPr lang="en-US" sz="2000" dirty="0"/>
              <a:t> </a:t>
            </a:r>
            <a:r>
              <a:rPr lang="en-US" sz="2000" dirty="0" err="1"/>
              <a:t>modèles</a:t>
            </a:r>
            <a:r>
              <a:rPr lang="en-US" sz="2000" dirty="0"/>
              <a:t> </a:t>
            </a:r>
            <a:r>
              <a:rPr lang="en-US" sz="2000" dirty="0" err="1"/>
              <a:t>guidaient</a:t>
            </a:r>
            <a:r>
              <a:rPr lang="en-US" sz="2000" dirty="0"/>
              <a:t> </a:t>
            </a:r>
            <a:r>
              <a:rPr lang="en-US" sz="2000" dirty="0" err="1"/>
              <a:t>leurs</a:t>
            </a:r>
            <a:r>
              <a:rPr lang="en-US" sz="2000" dirty="0"/>
              <a:t> efforts?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 err="1"/>
              <a:t>Exemples</a:t>
            </a:r>
            <a:r>
              <a:rPr lang="en-US" sz="2000" dirty="0"/>
              <a:t> de </a:t>
            </a:r>
            <a:r>
              <a:rPr lang="en-US" sz="2000" dirty="0" err="1"/>
              <a:t>méthodes</a:t>
            </a:r>
            <a:r>
              <a:rPr lang="en-US" sz="2000" dirty="0"/>
              <a:t> de </a:t>
            </a:r>
            <a:r>
              <a:rPr lang="en-US" sz="2000" dirty="0" err="1"/>
              <a:t>mesures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calculs</a:t>
            </a:r>
            <a:endParaRPr lang="en-US" sz="2000" dirty="0"/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endParaRPr lang="fr-L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446D8-4476-45D0-8538-980F77046D23}"/>
              </a:ext>
            </a:extLst>
          </p:cNvPr>
          <p:cNvSpPr txBox="1"/>
          <p:nvPr/>
        </p:nvSpPr>
        <p:spPr>
          <a:xfrm>
            <a:off x="357351" y="0"/>
            <a:ext cx="9953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54736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DC747A-2CEA-4DD2-A51A-634BAB738C3A}"/>
              </a:ext>
            </a:extLst>
          </p:cNvPr>
          <p:cNvSpPr txBox="1"/>
          <p:nvPr/>
        </p:nvSpPr>
        <p:spPr>
          <a:xfrm>
            <a:off x="4950372" y="2795752"/>
            <a:ext cx="252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MÉSOPOTAMIE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40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923898-F5DF-4355-9C62-F7490FB152C2}"/>
              </a:ext>
            </a:extLst>
          </p:cNvPr>
          <p:cNvSpPr txBox="1"/>
          <p:nvPr/>
        </p:nvSpPr>
        <p:spPr>
          <a:xfrm>
            <a:off x="728949" y="0"/>
            <a:ext cx="5069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</a:rPr>
              <a:t>Babylonie</a:t>
            </a:r>
            <a:r>
              <a:rPr lang="en-US" sz="2400" b="1" dirty="0">
                <a:solidFill>
                  <a:schemeClr val="accent2"/>
                </a:solidFill>
              </a:rPr>
              <a:t> (-3 000 à +200)</a:t>
            </a:r>
            <a:r>
              <a:rPr lang="en-US" sz="2000" dirty="0"/>
              <a:t>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D1D7D5-D74D-4DB4-9BAA-2DC66654BAEB}"/>
                  </a:ext>
                </a:extLst>
              </p:cNvPr>
              <p:cNvSpPr txBox="1"/>
              <p:nvPr/>
            </p:nvSpPr>
            <p:spPr>
              <a:xfrm>
                <a:off x="53462" y="754966"/>
                <a:ext cx="11493495" cy="4837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accent2"/>
                  </a:buClr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Agriculture avec irrigation, </a:t>
                </a:r>
                <a:r>
                  <a:rPr lang="en-US" sz="2000" dirty="0" err="1"/>
                  <a:t>villes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vers</a:t>
                </a:r>
                <a:r>
                  <a:rPr lang="en-US" sz="2000" dirty="0"/>
                  <a:t> -5 000</a:t>
                </a:r>
              </a:p>
              <a:p>
                <a:pPr marL="285750" indent="-285750">
                  <a:buClr>
                    <a:schemeClr val="accent2"/>
                  </a:buClr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Situation politique </a:t>
                </a:r>
                <a:r>
                  <a:rPr lang="en-US" sz="2000" dirty="0" err="1"/>
                  <a:t>changeante</a:t>
                </a:r>
                <a:r>
                  <a:rPr lang="en-US" sz="2000" dirty="0"/>
                  <a:t>,  </a:t>
                </a:r>
                <a:r>
                  <a:rPr lang="en-US" sz="2000" dirty="0" err="1"/>
                  <a:t>conquêtes</a:t>
                </a:r>
                <a:r>
                  <a:rPr lang="en-US" sz="2000" dirty="0"/>
                  <a:t>  (</a:t>
                </a:r>
                <a:r>
                  <a:rPr lang="en-US" sz="2000" dirty="0" err="1"/>
                  <a:t>Babylone</a:t>
                </a:r>
                <a:r>
                  <a:rPr lang="en-US" sz="2000" dirty="0"/>
                  <a:t>, Assur, </a:t>
                </a:r>
                <a:r>
                  <a:rPr lang="en-US" sz="2000" dirty="0" err="1"/>
                  <a:t>Chaldée</a:t>
                </a:r>
                <a:r>
                  <a:rPr lang="en-US" sz="2000" dirty="0"/>
                  <a:t>, Perse)</a:t>
                </a:r>
              </a:p>
              <a:p>
                <a:pPr marL="285750" indent="-285750">
                  <a:buClr>
                    <a:schemeClr val="accent2"/>
                  </a:buClr>
                  <a:buFont typeface="Wingdings" panose="05000000000000000000" pitchFamily="2" charset="2"/>
                  <a:buChar char="§"/>
                </a:pPr>
                <a:endParaRPr lang="en-US" sz="2000" dirty="0"/>
              </a:p>
              <a:p>
                <a:pPr marL="285750" indent="-285750">
                  <a:buClr>
                    <a:schemeClr val="accent2"/>
                  </a:buClr>
                  <a:buFont typeface="Wingdings" panose="05000000000000000000" pitchFamily="2" charset="2"/>
                  <a:buChar char="§"/>
                </a:pPr>
                <a:r>
                  <a:rPr lang="en-US" sz="2000" dirty="0" err="1"/>
                  <a:t>Système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sexagésimal</a:t>
                </a:r>
                <a:r>
                  <a:rPr lang="en-US" sz="2000" dirty="0"/>
                  <a:t> (base 60) avec positions </a:t>
                </a:r>
                <a:r>
                  <a:rPr lang="en-US" sz="2000" dirty="0" err="1"/>
                  <a:t>mais</a:t>
                </a:r>
                <a:r>
                  <a:rPr lang="en-US" sz="2000" dirty="0"/>
                  <a:t> sans zero</a:t>
                </a:r>
                <a:br>
                  <a:rPr lang="en-US" sz="2000" dirty="0"/>
                </a:br>
                <a:endParaRPr lang="en-US" sz="2000" dirty="0"/>
              </a:p>
              <a:p>
                <a:pPr marL="285750" indent="-285750">
                  <a:buClr>
                    <a:schemeClr val="accent2"/>
                  </a:buClr>
                  <a:buFont typeface="Wingdings" panose="05000000000000000000" pitchFamily="2" charset="2"/>
                  <a:buChar char="§"/>
                </a:pPr>
                <a:r>
                  <a:rPr lang="en-US" sz="2000" dirty="0" err="1"/>
                  <a:t>Mathématiques</a:t>
                </a:r>
                <a:r>
                  <a:rPr lang="en-US" sz="2000" dirty="0"/>
                  <a:t> = </a:t>
                </a:r>
                <a:r>
                  <a:rPr lang="en-US" sz="2000" dirty="0" err="1"/>
                  <a:t>principalement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Algèbre</a:t>
                </a:r>
                <a:r>
                  <a:rPr lang="en-US" sz="2000" dirty="0"/>
                  <a:t>   	</a:t>
                </a:r>
                <a:br>
                  <a:rPr lang="en-US" sz="2000" dirty="0"/>
                </a:br>
                <a:r>
                  <a:rPr lang="en-US" sz="2000" dirty="0" err="1"/>
                  <a:t>Résolution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d’équations</a:t>
                </a:r>
                <a:r>
                  <a:rPr lang="en-US" sz="2000" dirty="0"/>
                  <a:t> du 2ième </a:t>
                </a:r>
                <a:r>
                  <a:rPr lang="en-US" sz="2000" dirty="0" err="1"/>
                  <a:t>degré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calculs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d’aires</a:t>
                </a:r>
                <a:r>
                  <a:rPr lang="en-US" sz="2000" dirty="0"/>
                  <a:t> et de volumes</a:t>
                </a:r>
                <a:br>
                  <a:rPr lang="en-US" sz="2000" dirty="0"/>
                </a:br>
                <a:br>
                  <a:rPr lang="en-US" sz="2000" dirty="0"/>
                </a:b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1;24,51,10= 1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+24 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+51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/>
                  <a:t>+10</a:t>
                </a: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=1,414213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</m:oMath>
                </a14:m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1,414214 </m:t>
                    </m:r>
                  </m:oMath>
                </a14:m>
                <a:r>
                  <a:rPr lang="en-US" sz="2000" dirty="0" err="1"/>
                  <a:t>aujourd’hui</a:t>
                </a:r>
                <a:r>
                  <a:rPr lang="en-US" sz="2000" dirty="0"/>
                  <a:t>)</a:t>
                </a:r>
              </a:p>
              <a:p>
                <a:pPr marL="285750" indent="-285750">
                  <a:buClr>
                    <a:schemeClr val="accent2"/>
                  </a:buClr>
                  <a:buFont typeface="Wingdings" panose="05000000000000000000" pitchFamily="2" charset="2"/>
                  <a:buChar char="§"/>
                </a:pPr>
                <a:endParaRPr lang="en-US" sz="2000" dirty="0"/>
              </a:p>
              <a:p>
                <a:pPr marL="285750" indent="-285750">
                  <a:buClr>
                    <a:schemeClr val="accent2"/>
                  </a:buClr>
                  <a:buFont typeface="Wingdings" panose="05000000000000000000" pitchFamily="2" charset="2"/>
                  <a:buChar char="§"/>
                </a:pPr>
                <a:r>
                  <a:rPr lang="en-US" sz="2000" dirty="0" err="1"/>
                  <a:t>Calendrier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Lunisolaire</a:t>
                </a:r>
                <a:r>
                  <a:rPr lang="en-US" sz="2000" dirty="0"/>
                  <a:t>, necessaire à </a:t>
                </a:r>
                <a:r>
                  <a:rPr lang="en-US" sz="2000" dirty="0" err="1"/>
                  <a:t>l’agriculture</a:t>
                </a:r>
                <a:br>
                  <a:rPr lang="en-US" sz="2000" dirty="0"/>
                </a:br>
                <a:endParaRPr lang="en-US" sz="2000" dirty="0"/>
              </a:p>
              <a:p>
                <a:pPr marL="742950" lvl="1" indent="-285750">
                  <a:buClr>
                    <a:schemeClr val="accent2"/>
                  </a:buClr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Au </a:t>
                </a:r>
                <a:r>
                  <a:rPr lang="en-US" sz="2000" dirty="0" err="1"/>
                  <a:t>départ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mois</a:t>
                </a:r>
                <a:r>
                  <a:rPr lang="en-US" sz="2000" dirty="0"/>
                  <a:t> de 29 et 30 </a:t>
                </a:r>
                <a:r>
                  <a:rPr lang="en-US" sz="2000" dirty="0" err="1"/>
                  <a:t>jours</a:t>
                </a:r>
                <a:r>
                  <a:rPr lang="en-US" sz="2000" dirty="0"/>
                  <a:t>, avec </a:t>
                </a:r>
                <a:r>
                  <a:rPr lang="en-US" sz="2000" dirty="0" err="1"/>
                  <a:t>mois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intercalés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</a:t>
                </a:r>
                <a:r>
                  <a:rPr lang="en-US" sz="2000" dirty="0"/>
                  <a:t> necessaire</a:t>
                </a:r>
              </a:p>
              <a:p>
                <a:pPr marL="742950" lvl="1" indent="-285750">
                  <a:buClr>
                    <a:schemeClr val="accent2"/>
                  </a:buClr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Pour raisons pratiques, passage à 12 </a:t>
                </a:r>
                <a:r>
                  <a:rPr lang="en-US" sz="2000" dirty="0" err="1"/>
                  <a:t>mois</a:t>
                </a:r>
                <a:r>
                  <a:rPr lang="en-US" sz="2000" dirty="0"/>
                  <a:t> de 30 </a:t>
                </a:r>
                <a:r>
                  <a:rPr lang="en-US" sz="2000" dirty="0" err="1"/>
                  <a:t>jours</a:t>
                </a:r>
                <a:r>
                  <a:rPr lang="en-US" sz="2000" dirty="0"/>
                  <a:t> = 360 </a:t>
                </a:r>
                <a:r>
                  <a:rPr lang="en-US" sz="2000" dirty="0" err="1"/>
                  <a:t>jours</a:t>
                </a:r>
                <a:br>
                  <a:rPr lang="en-US" sz="2000" dirty="0"/>
                </a:br>
                <a:r>
                  <a:rPr lang="en-US" sz="2000" dirty="0"/>
                  <a:t>avec 1 </a:t>
                </a:r>
                <a:r>
                  <a:rPr lang="en-US" sz="2000" dirty="0" err="1"/>
                  <a:t>mois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intercalé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tous</a:t>
                </a:r>
                <a:r>
                  <a:rPr lang="en-US" sz="2000" dirty="0"/>
                  <a:t> les 6 </a:t>
                </a:r>
                <a:r>
                  <a:rPr lang="en-US" sz="2000" dirty="0" err="1"/>
                  <a:t>ans</a:t>
                </a:r>
                <a:r>
                  <a:rPr lang="en-US" sz="2000" dirty="0"/>
                  <a:t>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D1D7D5-D74D-4DB4-9BAA-2DC66654B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2" y="754966"/>
                <a:ext cx="11493495" cy="4837735"/>
              </a:xfrm>
              <a:prstGeom prst="rect">
                <a:avLst/>
              </a:prstGeom>
              <a:blipFill>
                <a:blip r:embed="rId2"/>
                <a:stretch>
                  <a:fillRect l="-477" t="-757" b="-1387"/>
                </a:stretch>
              </a:blipFill>
            </p:spPr>
            <p:txBody>
              <a:bodyPr/>
              <a:lstStyle/>
              <a:p>
                <a:r>
                  <a:rPr lang="fr-L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273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923898-F5DF-4355-9C62-F7490FB152C2}"/>
              </a:ext>
            </a:extLst>
          </p:cNvPr>
          <p:cNvSpPr txBox="1"/>
          <p:nvPr/>
        </p:nvSpPr>
        <p:spPr>
          <a:xfrm>
            <a:off x="728949" y="0"/>
            <a:ext cx="4767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</a:rPr>
              <a:t>Babylonie</a:t>
            </a:r>
            <a:r>
              <a:rPr lang="en-US" sz="2400" b="1" dirty="0">
                <a:solidFill>
                  <a:schemeClr val="accent2"/>
                </a:solidFill>
              </a:rPr>
              <a:t> (-3 000 à +200)</a:t>
            </a:r>
            <a:r>
              <a:rPr lang="en-US" sz="2000" dirty="0"/>
              <a:t>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D1D7D5-D74D-4DB4-9BAA-2DC66654BAEB}"/>
              </a:ext>
            </a:extLst>
          </p:cNvPr>
          <p:cNvSpPr txBox="1"/>
          <p:nvPr/>
        </p:nvSpPr>
        <p:spPr>
          <a:xfrm>
            <a:off x="170374" y="951398"/>
            <a:ext cx="86316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err="1"/>
              <a:t>Principale</a:t>
            </a:r>
            <a:r>
              <a:rPr lang="en-US" sz="2000" dirty="0"/>
              <a:t> raison de </a:t>
            </a:r>
            <a:r>
              <a:rPr lang="en-US" sz="2000" dirty="0" err="1"/>
              <a:t>regarder</a:t>
            </a:r>
            <a:r>
              <a:rPr lang="en-US" sz="2000" dirty="0"/>
              <a:t> le </a:t>
            </a:r>
            <a:r>
              <a:rPr lang="en-US" sz="2000" dirty="0" err="1"/>
              <a:t>ciel</a:t>
            </a:r>
            <a:r>
              <a:rPr lang="en-US" sz="2000" dirty="0"/>
              <a:t> – </a:t>
            </a:r>
            <a:br>
              <a:rPr lang="en-US" sz="2000" dirty="0"/>
            </a:br>
            <a:r>
              <a:rPr lang="en-US" sz="2000" dirty="0"/>
              <a:t>lire les </a:t>
            </a:r>
            <a:r>
              <a:rPr lang="en-US" sz="2000" dirty="0" err="1"/>
              <a:t>avertissements</a:t>
            </a:r>
            <a:r>
              <a:rPr lang="en-US" sz="2000" dirty="0"/>
              <a:t> </a:t>
            </a:r>
            <a:r>
              <a:rPr lang="en-US" sz="2000" dirty="0" err="1"/>
              <a:t>d’événements</a:t>
            </a:r>
            <a:r>
              <a:rPr lang="en-US" sz="2000" dirty="0"/>
              <a:t> “</a:t>
            </a:r>
            <a:r>
              <a:rPr lang="en-US" sz="2000" dirty="0" err="1"/>
              <a:t>écrits</a:t>
            </a:r>
            <a:r>
              <a:rPr lang="en-US" sz="2000" dirty="0"/>
              <a:t>” par les </a:t>
            </a:r>
            <a:r>
              <a:rPr lang="en-US" sz="2000" dirty="0" err="1"/>
              <a:t>dieux</a:t>
            </a:r>
            <a:r>
              <a:rPr lang="en-US" sz="2000" dirty="0"/>
              <a:t> dans le </a:t>
            </a:r>
            <a:r>
              <a:rPr lang="en-US" sz="2000" dirty="0" err="1"/>
              <a:t>ciel</a:t>
            </a:r>
            <a:br>
              <a:rPr lang="en-US" sz="2000" dirty="0"/>
            </a:br>
            <a:endParaRPr lang="en-US" sz="2000" dirty="0"/>
          </a:p>
          <a:p>
            <a:pPr marL="742950" lvl="1" indent="-285750">
              <a:buClr>
                <a:schemeClr val="accent2"/>
              </a:buClr>
              <a:buFont typeface="Symbol" panose="05050102010706020507" pitchFamily="18" charset="2"/>
              <a:buChar char="Þ"/>
            </a:pPr>
            <a:r>
              <a:rPr lang="en-US" sz="2000" dirty="0"/>
              <a:t> Prediction de catastrophes possible pour le </a:t>
            </a:r>
            <a:r>
              <a:rPr lang="en-US" sz="2000" dirty="0" err="1"/>
              <a:t>roi</a:t>
            </a:r>
            <a:r>
              <a:rPr lang="en-US" sz="2000" dirty="0"/>
              <a:t> / le </a:t>
            </a:r>
            <a:r>
              <a:rPr lang="en-US" sz="2000" dirty="0" err="1"/>
              <a:t>royaume</a:t>
            </a:r>
            <a:endParaRPr lang="en-US" sz="2000" dirty="0"/>
          </a:p>
          <a:p>
            <a:pPr marL="742950" lvl="1" indent="-285750">
              <a:buClr>
                <a:schemeClr val="accent2"/>
              </a:buClr>
              <a:buFont typeface="Symbol" panose="05050102010706020507" pitchFamily="18" charset="2"/>
              <a:buChar char="Þ"/>
            </a:pP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Possibilité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d’avertir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ces</a:t>
            </a:r>
            <a:r>
              <a:rPr lang="en-US" sz="2000" dirty="0">
                <a:sym typeface="Symbol" panose="05050102010706020507" pitchFamily="18" charset="2"/>
              </a:rPr>
              <a:t> catastrophe par des actions</a:t>
            </a:r>
            <a:br>
              <a:rPr lang="en-US" sz="2000" dirty="0">
                <a:sym typeface="Symbol" panose="05050102010706020507" pitchFamily="18" charset="2"/>
              </a:rPr>
            </a:br>
            <a:endParaRPr lang="en-US" sz="2000" dirty="0">
              <a:sym typeface="Symbol" panose="05050102010706020507" pitchFamily="18" charset="2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sym typeface="Symbol" panose="05050102010706020507" pitchFamily="18" charset="2"/>
              </a:rPr>
              <a:t>Vers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l’an</a:t>
            </a:r>
            <a:r>
              <a:rPr lang="en-US" sz="2000" dirty="0">
                <a:sym typeface="Symbol" panose="05050102010706020507" pitchFamily="18" charset="2"/>
              </a:rPr>
              <a:t> 1000, horoscopes pour </a:t>
            </a:r>
            <a:r>
              <a:rPr lang="en-US" sz="2000" dirty="0" err="1">
                <a:sym typeface="Symbol" panose="05050102010706020507" pitchFamily="18" charset="2"/>
              </a:rPr>
              <a:t>individus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contre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payement</a:t>
            </a:r>
            <a:r>
              <a:rPr lang="en-US" sz="2000" dirty="0">
                <a:sym typeface="Symbol" panose="05050102010706020507" pitchFamily="18" charset="2"/>
              </a:rPr>
              <a:t>  </a:t>
            </a:r>
            <a:r>
              <a:rPr lang="en-US" sz="2000" b="1" dirty="0">
                <a:sym typeface="Symbol" panose="05050102010706020507" pitchFamily="18" charset="2"/>
              </a:rPr>
              <a:t>commerce </a:t>
            </a:r>
            <a:br>
              <a:rPr lang="en-US" sz="2000" b="1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basé</a:t>
            </a:r>
            <a:r>
              <a:rPr lang="en-US" sz="2000" dirty="0">
                <a:sym typeface="Symbol" panose="05050102010706020507" pitchFamily="18" charset="2"/>
              </a:rPr>
              <a:t> sur les positions dans le </a:t>
            </a:r>
            <a:r>
              <a:rPr lang="en-US" sz="2000" dirty="0" err="1">
                <a:sym typeface="Symbol" panose="05050102010706020507" pitchFamily="18" charset="2"/>
              </a:rPr>
              <a:t>ciel</a:t>
            </a:r>
            <a:r>
              <a:rPr lang="en-US" sz="2000" dirty="0">
                <a:sym typeface="Symbol" panose="05050102010706020507" pitchFamily="18" charset="2"/>
              </a:rPr>
              <a:t> à la naissance)</a:t>
            </a:r>
            <a:br>
              <a:rPr lang="en-US" sz="2000" dirty="0">
                <a:sym typeface="Symbol" panose="05050102010706020507" pitchFamily="18" charset="2"/>
              </a:rPr>
            </a:br>
            <a:endParaRPr lang="en-US" sz="2000" dirty="0">
              <a:sym typeface="Symbol" panose="05050102010706020507" pitchFamily="18" charset="2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Au </a:t>
            </a:r>
            <a:r>
              <a:rPr lang="en-US" sz="2000" dirty="0" err="1"/>
              <a:t>départ</a:t>
            </a:r>
            <a:r>
              <a:rPr lang="en-US" sz="2000" dirty="0"/>
              <a:t>, </a:t>
            </a:r>
            <a:r>
              <a:rPr lang="en-US" sz="2000" dirty="0" err="1"/>
              <a:t>astronome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 </a:t>
            </a:r>
            <a:r>
              <a:rPr lang="en-US" sz="2000" dirty="0" err="1">
                <a:sym typeface="Symbol" panose="05050102010706020507" pitchFamily="18" charset="2"/>
              </a:rPr>
              <a:t>astrologue</a:t>
            </a:r>
            <a:r>
              <a:rPr lang="en-US" sz="2000" dirty="0">
                <a:sym typeface="Symbol" panose="05050102010706020507" pitchFamily="18" charset="2"/>
              </a:rPr>
              <a:t>, plus tard </a:t>
            </a:r>
            <a:r>
              <a:rPr lang="en-US" sz="2000" dirty="0" err="1">
                <a:sym typeface="Symbol" panose="05050102010706020507" pitchFamily="18" charset="2"/>
              </a:rPr>
              <a:t>spécialisation</a:t>
            </a:r>
            <a:r>
              <a:rPr lang="en-US" sz="2000" dirty="0">
                <a:sym typeface="Symbol" panose="05050102010706020507" pitchFamily="18" charset="2"/>
              </a:rPr>
              <a:t>: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 err="1">
                <a:sym typeface="Symbol" panose="05050102010706020507" pitchFamily="18" charset="2"/>
              </a:rPr>
              <a:t>l’astronome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définit</a:t>
            </a:r>
            <a:r>
              <a:rPr lang="en-US" sz="2000" dirty="0">
                <a:sym typeface="Symbol" panose="05050102010706020507" pitchFamily="18" charset="2"/>
              </a:rPr>
              <a:t> les positions dans le </a:t>
            </a:r>
            <a:r>
              <a:rPr lang="en-US" sz="2000" dirty="0" err="1">
                <a:sym typeface="Symbol" panose="05050102010706020507" pitchFamily="18" charset="2"/>
              </a:rPr>
              <a:t>ciel</a:t>
            </a:r>
            <a:r>
              <a:rPr lang="en-US" sz="2000" dirty="0">
                <a:sym typeface="Symbol" panose="05050102010706020507" pitchFamily="18" charset="2"/>
              </a:rPr>
              <a:t> aux dates </a:t>
            </a:r>
            <a:r>
              <a:rPr lang="en-US" sz="2000" dirty="0" err="1">
                <a:sym typeface="Symbol" panose="05050102010706020507" pitchFamily="18" charset="2"/>
              </a:rPr>
              <a:t>requises</a:t>
            </a:r>
            <a:r>
              <a:rPr lang="en-US" sz="2000" dirty="0">
                <a:sym typeface="Symbol" panose="05050102010706020507" pitchFamily="18" charset="2"/>
              </a:rPr>
              <a:t>, 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 err="1">
                <a:sym typeface="Symbol" panose="05050102010706020507" pitchFamily="18" charset="2"/>
              </a:rPr>
              <a:t>l’astrologue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en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déduit</a:t>
            </a:r>
            <a:r>
              <a:rPr lang="en-US" sz="2000" dirty="0">
                <a:sym typeface="Symbol" panose="05050102010706020507" pitchFamily="18" charset="2"/>
              </a:rPr>
              <a:t> la signification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000" dirty="0">
              <a:sym typeface="Symbol" panose="05050102010706020507" pitchFamily="18" charset="2"/>
            </a:endParaRPr>
          </a:p>
          <a:p>
            <a:pPr lvl="1">
              <a:buClr>
                <a:schemeClr val="accent2"/>
              </a:buClr>
            </a:pPr>
            <a:endParaRPr lang="en-US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pic>
        <p:nvPicPr>
          <p:cNvPr id="5" name="Picture 4" descr="A picture containing container&#10;&#10;Description automatically generated">
            <a:extLst>
              <a:ext uri="{FF2B5EF4-FFF2-40B4-BE49-F238E27FC236}">
                <a16:creationId xmlns:a16="http://schemas.microsoft.com/office/drawing/2014/main" id="{A209981E-5EE0-4EAE-9F52-E00FBDE5F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029" y="1435603"/>
            <a:ext cx="2979983" cy="50249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C3C6B4-7E7C-4C9F-9A02-DF2226044415}"/>
              </a:ext>
            </a:extLst>
          </p:cNvPr>
          <p:cNvSpPr txBox="1"/>
          <p:nvPr/>
        </p:nvSpPr>
        <p:spPr>
          <a:xfrm>
            <a:off x="8693291" y="634743"/>
            <a:ext cx="2979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Enuma Anu Enlil, </a:t>
            </a:r>
            <a:br>
              <a:rPr lang="en-US" sz="2000" b="1" dirty="0">
                <a:solidFill>
                  <a:schemeClr val="accent2"/>
                </a:solidFill>
              </a:rPr>
            </a:b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</a:rPr>
              <a:t>Tablette</a:t>
            </a:r>
            <a:r>
              <a:rPr lang="en-US" sz="2000" b="1" dirty="0">
                <a:solidFill>
                  <a:schemeClr val="accent2"/>
                </a:solidFill>
              </a:rPr>
              <a:t> 63 </a:t>
            </a:r>
            <a:r>
              <a:rPr lang="en-US" sz="2000" b="1" dirty="0" err="1">
                <a:solidFill>
                  <a:schemeClr val="accent2"/>
                </a:solidFill>
              </a:rPr>
              <a:t>Ninive</a:t>
            </a:r>
            <a:r>
              <a:rPr lang="en-US" sz="2000" b="1" dirty="0">
                <a:solidFill>
                  <a:schemeClr val="accent2"/>
                </a:solidFill>
              </a:rPr>
              <a:t> -700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F93EA9-546E-426D-9B12-05460CF2773B}"/>
              </a:ext>
            </a:extLst>
          </p:cNvPr>
          <p:cNvSpPr txBox="1"/>
          <p:nvPr/>
        </p:nvSpPr>
        <p:spPr>
          <a:xfrm>
            <a:off x="10598675" y="6460599"/>
            <a:ext cx="11833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www.wikipedia.org</a:t>
            </a:r>
          </a:p>
        </p:txBody>
      </p:sp>
    </p:spTree>
    <p:extLst>
      <p:ext uri="{BB962C8B-B14F-4D97-AF65-F5344CB8AC3E}">
        <p14:creationId xmlns:p14="http://schemas.microsoft.com/office/powerpoint/2010/main" val="3403369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923898-F5DF-4355-9C62-F7490FB152C2}"/>
              </a:ext>
            </a:extLst>
          </p:cNvPr>
          <p:cNvSpPr txBox="1"/>
          <p:nvPr/>
        </p:nvSpPr>
        <p:spPr>
          <a:xfrm>
            <a:off x="728949" y="0"/>
            <a:ext cx="4767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</a:rPr>
              <a:t>Babylonie</a:t>
            </a:r>
            <a:r>
              <a:rPr lang="en-US" sz="2400" b="1" dirty="0">
                <a:solidFill>
                  <a:schemeClr val="accent2"/>
                </a:solidFill>
              </a:rPr>
              <a:t> (-3 000 à +200)</a:t>
            </a:r>
            <a:r>
              <a:rPr lang="en-US" sz="2000" dirty="0"/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22081C-13C3-445B-8FFE-52DCF5DE8C56}"/>
              </a:ext>
            </a:extLst>
          </p:cNvPr>
          <p:cNvSpPr txBox="1"/>
          <p:nvPr/>
        </p:nvSpPr>
        <p:spPr>
          <a:xfrm>
            <a:off x="7479060" y="1113827"/>
            <a:ext cx="3368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2"/>
                </a:solidFill>
              </a:rPr>
              <a:t>Exemple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</a:rPr>
              <a:t>d’archive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br>
              <a:rPr lang="en-US" sz="2000" b="1" dirty="0">
                <a:solidFill>
                  <a:schemeClr val="accent2"/>
                </a:solidFill>
              </a:rPr>
            </a:br>
            <a:r>
              <a:rPr lang="en-US" sz="2000" b="1" dirty="0">
                <a:solidFill>
                  <a:schemeClr val="accent2"/>
                </a:solidFill>
              </a:rPr>
              <a:t>(</a:t>
            </a:r>
            <a:r>
              <a:rPr lang="en-US" sz="2000" b="1" dirty="0" err="1">
                <a:solidFill>
                  <a:schemeClr val="accent2"/>
                </a:solidFill>
              </a:rPr>
              <a:t>Babylone</a:t>
            </a:r>
            <a:r>
              <a:rPr lang="en-US" sz="2000" b="1" dirty="0">
                <a:solidFill>
                  <a:schemeClr val="accent2"/>
                </a:solidFill>
              </a:rPr>
              <a:t>, 12 </a:t>
            </a:r>
            <a:r>
              <a:rPr lang="en-US" sz="2000" b="1" dirty="0" err="1">
                <a:solidFill>
                  <a:schemeClr val="accent2"/>
                </a:solidFill>
              </a:rPr>
              <a:t>février</a:t>
            </a:r>
            <a:r>
              <a:rPr lang="en-US" sz="2000" b="1" dirty="0">
                <a:solidFill>
                  <a:schemeClr val="accent2"/>
                </a:solidFill>
              </a:rPr>
              <a:t> -568)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A34651-0205-47C6-9E8C-7C1361C89FC2}"/>
              </a:ext>
            </a:extLst>
          </p:cNvPr>
          <p:cNvSpPr txBox="1"/>
          <p:nvPr/>
        </p:nvSpPr>
        <p:spPr>
          <a:xfrm>
            <a:off x="6695211" y="2056795"/>
            <a:ext cx="53707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Month XI, the 1st, the moon became visible in the Swallow; Sunset to Moonset 14</a:t>
            </a:r>
            <a:r>
              <a:rPr lang="en-US" sz="2000" i="1" dirty="0">
                <a:sym typeface="Symbol" panose="05050102010706020507" pitchFamily="18" charset="2"/>
              </a:rPr>
              <a:t> ½ Ush</a:t>
            </a:r>
            <a:r>
              <a:rPr lang="en-US" sz="2000" i="1" dirty="0"/>
              <a:t>; the north wind blew; Jupiter was 1 cubit behind the elbow of Sagittarius </a:t>
            </a:r>
          </a:p>
          <a:p>
            <a:endParaRPr lang="en-US" sz="2000" i="1" dirty="0"/>
          </a:p>
          <a:p>
            <a:r>
              <a:rPr lang="en-US" sz="2000" i="1" dirty="0"/>
              <a:t>1 Ush = 4 min</a:t>
            </a:r>
            <a:br>
              <a:rPr lang="en-US" sz="2000" i="1" dirty="0"/>
            </a:br>
            <a:r>
              <a:rPr lang="en-US" sz="2000" i="1" dirty="0"/>
              <a:t>1 cubit = 2</a:t>
            </a:r>
            <a:r>
              <a:rPr lang="en-US" sz="2000" i="1" dirty="0">
                <a:sym typeface="Symbol" panose="05050102010706020507" pitchFamily="18" charset="2"/>
              </a:rPr>
              <a:t></a:t>
            </a:r>
            <a:endParaRPr lang="en-US" sz="20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5EED3B-7711-4480-9E05-8CFF528EA8E7}"/>
              </a:ext>
            </a:extLst>
          </p:cNvPr>
          <p:cNvSpPr txBox="1"/>
          <p:nvPr/>
        </p:nvSpPr>
        <p:spPr>
          <a:xfrm>
            <a:off x="388346" y="1077909"/>
            <a:ext cx="4235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2"/>
                </a:solidFill>
              </a:rPr>
              <a:t>Exemple</a:t>
            </a:r>
            <a:r>
              <a:rPr lang="en-US" sz="2000" b="1" dirty="0">
                <a:solidFill>
                  <a:schemeClr val="accent2"/>
                </a:solidFill>
              </a:rPr>
              <a:t> de predictions </a:t>
            </a:r>
            <a:br>
              <a:rPr lang="en-US" sz="2000" b="1" dirty="0">
                <a:solidFill>
                  <a:schemeClr val="accent2"/>
                </a:solidFill>
              </a:rPr>
            </a:br>
            <a:r>
              <a:rPr lang="en-US" sz="2000" b="1" dirty="0">
                <a:solidFill>
                  <a:schemeClr val="accent2"/>
                </a:solidFill>
              </a:rPr>
              <a:t>(Enuma Anu Enlil, -1 990 to -1600)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7F8C03-994E-413C-BDDF-AEF0E9F1069B}"/>
              </a:ext>
            </a:extLst>
          </p:cNvPr>
          <p:cNvSpPr txBox="1"/>
          <p:nvPr/>
        </p:nvSpPr>
        <p:spPr>
          <a:xfrm>
            <a:off x="388346" y="2056795"/>
            <a:ext cx="51084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If Jupiter passes to the right of Venus, </a:t>
            </a:r>
            <a:r>
              <a:rPr lang="en-US" sz="2000" i="1" dirty="0" err="1"/>
              <a:t>Guti</a:t>
            </a:r>
            <a:r>
              <a:rPr lang="en-US" sz="2000" i="1" dirty="0"/>
              <a:t> will be conquered with a strong weapon</a:t>
            </a:r>
          </a:p>
          <a:p>
            <a:endParaRPr lang="en-US" sz="2000" i="1" dirty="0"/>
          </a:p>
          <a:p>
            <a:r>
              <a:rPr lang="en-US" sz="2000" i="1" dirty="0"/>
              <a:t>If Jupiter passes to the left of Venus,  </a:t>
            </a:r>
            <a:r>
              <a:rPr lang="en-US" sz="2000" i="1" dirty="0" err="1"/>
              <a:t>Amurru</a:t>
            </a:r>
            <a:r>
              <a:rPr lang="en-US" sz="2000" i="1" dirty="0"/>
              <a:t> will be conquered with a strong weapon</a:t>
            </a:r>
          </a:p>
          <a:p>
            <a:endParaRPr lang="en-US" sz="2000" i="1" dirty="0"/>
          </a:p>
          <a:p>
            <a:r>
              <a:rPr lang="en-US" sz="2000" i="1" dirty="0"/>
              <a:t>If Jupiter comes very near to Venus, people will be thrown into confusion and brother will eat brother</a:t>
            </a:r>
          </a:p>
          <a:p>
            <a:endParaRPr lang="en-US" sz="20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E9179E-2B0C-4A11-90CB-5731590423A7}"/>
              </a:ext>
            </a:extLst>
          </p:cNvPr>
          <p:cNvSpPr txBox="1"/>
          <p:nvPr/>
        </p:nvSpPr>
        <p:spPr>
          <a:xfrm>
            <a:off x="597439" y="5898694"/>
            <a:ext cx="73769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ym typeface="Symbol" panose="05050102010706020507" pitchFamily="18" charset="2"/>
              </a:rPr>
              <a:t> Avec </a:t>
            </a:r>
            <a:r>
              <a:rPr lang="en-US" sz="2000" dirty="0" err="1">
                <a:sym typeface="Symbol" panose="05050102010706020507" pitchFamily="18" charset="2"/>
              </a:rPr>
              <a:t>l’augmentation</a:t>
            </a:r>
            <a:r>
              <a:rPr lang="en-US" sz="2000" dirty="0">
                <a:sym typeface="Symbol" panose="05050102010706020507" pitchFamily="18" charset="2"/>
              </a:rPr>
              <a:t> du savoir,  </a:t>
            </a:r>
            <a:r>
              <a:rPr lang="en-US" sz="2000" dirty="0" err="1">
                <a:sym typeface="Symbol" panose="05050102010706020507" pitchFamily="18" charset="2"/>
              </a:rPr>
              <a:t>moins</a:t>
            </a:r>
            <a:r>
              <a:rPr lang="en-US" sz="2000" dirty="0">
                <a:sym typeface="Symbol" panose="05050102010706020507" pitchFamily="18" charset="2"/>
              </a:rPr>
              <a:t> de </a:t>
            </a:r>
            <a:r>
              <a:rPr lang="en-US" sz="2000" dirty="0" err="1">
                <a:sym typeface="Symbol" panose="05050102010706020507" pitchFamily="18" charset="2"/>
              </a:rPr>
              <a:t>phénomènes</a:t>
            </a:r>
            <a:r>
              <a:rPr lang="en-US" sz="2000" dirty="0">
                <a:sym typeface="Symbol" panose="05050102010706020507" pitchFamily="18" charset="2"/>
              </a:rPr>
              <a:t> non </a:t>
            </a:r>
            <a:r>
              <a:rPr lang="en-US" sz="2000" dirty="0" err="1">
                <a:sym typeface="Symbol" panose="05050102010706020507" pitchFamily="18" charset="2"/>
              </a:rPr>
              <a:t>compris</a:t>
            </a:r>
            <a:endParaRPr lang="fr-LU" sz="2000" dirty="0"/>
          </a:p>
        </p:txBody>
      </p:sp>
    </p:spTree>
    <p:extLst>
      <p:ext uri="{BB962C8B-B14F-4D97-AF65-F5344CB8AC3E}">
        <p14:creationId xmlns:p14="http://schemas.microsoft.com/office/powerpoint/2010/main" val="3625407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923898-F5DF-4355-9C62-F7490FB152C2}"/>
              </a:ext>
            </a:extLst>
          </p:cNvPr>
          <p:cNvSpPr txBox="1"/>
          <p:nvPr/>
        </p:nvSpPr>
        <p:spPr>
          <a:xfrm>
            <a:off x="728948" y="0"/>
            <a:ext cx="4991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</a:rPr>
              <a:t>Babylonie</a:t>
            </a:r>
            <a:r>
              <a:rPr lang="en-US" sz="2400" b="1" dirty="0">
                <a:solidFill>
                  <a:schemeClr val="accent2"/>
                </a:solidFill>
              </a:rPr>
              <a:t> (-3 000 à +200)</a:t>
            </a:r>
            <a:r>
              <a:rPr lang="en-US" sz="2000" dirty="0"/>
              <a:t>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D1D7D5-D74D-4DB4-9BAA-2DC66654BAEB}"/>
              </a:ext>
            </a:extLst>
          </p:cNvPr>
          <p:cNvSpPr txBox="1"/>
          <p:nvPr/>
        </p:nvSpPr>
        <p:spPr>
          <a:xfrm>
            <a:off x="241466" y="936398"/>
            <a:ext cx="1170906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err="1"/>
              <a:t>Modèle</a:t>
            </a:r>
            <a:r>
              <a:rPr lang="en-US" sz="2000" dirty="0"/>
              <a:t> du </a:t>
            </a:r>
            <a:r>
              <a:rPr lang="en-US" sz="2000" dirty="0" err="1"/>
              <a:t>ciel</a:t>
            </a:r>
            <a:r>
              <a:rPr lang="en-US" sz="2000" dirty="0"/>
              <a:t> simple de </a:t>
            </a:r>
            <a:r>
              <a:rPr lang="en-US" sz="2000" dirty="0" err="1"/>
              <a:t>sphères</a:t>
            </a:r>
            <a:r>
              <a:rPr lang="en-US" sz="2000" dirty="0"/>
              <a:t> </a:t>
            </a:r>
            <a:r>
              <a:rPr lang="en-US" sz="2000" dirty="0" err="1"/>
              <a:t>imbriquées</a:t>
            </a:r>
            <a:endParaRPr lang="en-US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Introduction du zodiac (à 18 </a:t>
            </a:r>
            <a:r>
              <a:rPr lang="en-US" sz="2000" dirty="0" err="1"/>
              <a:t>contellations</a:t>
            </a:r>
            <a:r>
              <a:rPr lang="en-US" sz="2000" dirty="0"/>
              <a:t>, </a:t>
            </a:r>
            <a:r>
              <a:rPr lang="en-US" sz="2000" dirty="0" err="1"/>
              <a:t>puis</a:t>
            </a:r>
            <a:r>
              <a:rPr lang="en-US" sz="2000" dirty="0"/>
              <a:t> </a:t>
            </a:r>
            <a:r>
              <a:rPr lang="en-US" sz="2000" dirty="0" err="1"/>
              <a:t>réduites</a:t>
            </a:r>
            <a:r>
              <a:rPr lang="en-US" sz="2000" dirty="0"/>
              <a:t> à 12)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Cercle = 360</a:t>
            </a:r>
            <a:r>
              <a:rPr lang="en-US" sz="2000" dirty="0">
                <a:sym typeface="Symbol" panose="05050102010706020507" pitchFamily="18" charset="2"/>
              </a:rPr>
              <a:t>     Jour = 360 Ush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000" dirty="0">
              <a:sym typeface="Symbol" panose="05050102010706020507" pitchFamily="18" charset="2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sym typeface="Symbol" panose="05050102010706020507" pitchFamily="18" charset="2"/>
              </a:rPr>
              <a:t>Relevés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systématiques</a:t>
            </a:r>
            <a:r>
              <a:rPr lang="en-US" sz="2000" dirty="0">
                <a:sym typeface="Symbol" panose="05050102010706020507" pitchFamily="18" charset="2"/>
              </a:rPr>
              <a:t> de la position et du moment de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i="1" dirty="0">
                <a:sym typeface="Symbol" panose="05050102010706020507" pitchFamily="18" charset="2"/>
              </a:rPr>
              <a:t>Lever et </a:t>
            </a:r>
            <a:r>
              <a:rPr lang="en-US" i="1" dirty="0" err="1">
                <a:sym typeface="Symbol" panose="05050102010706020507" pitchFamily="18" charset="2"/>
              </a:rPr>
              <a:t>coucher</a:t>
            </a:r>
            <a:r>
              <a:rPr lang="en-US" i="1" dirty="0">
                <a:sym typeface="Symbol" panose="05050102010706020507" pitchFamily="18" charset="2"/>
              </a:rPr>
              <a:t> des étoiles </a:t>
            </a:r>
            <a:r>
              <a:rPr lang="en-US" i="1" dirty="0" err="1">
                <a:sym typeface="Symbol" panose="05050102010706020507" pitchFamily="18" charset="2"/>
              </a:rPr>
              <a:t>principales</a:t>
            </a:r>
            <a:r>
              <a:rPr lang="en-US" i="1" dirty="0">
                <a:sym typeface="Symbol" panose="05050102010706020507" pitchFamily="18" charset="2"/>
              </a:rPr>
              <a:t>, </a:t>
            </a:r>
            <a:r>
              <a:rPr lang="en-US" i="1" dirty="0" err="1">
                <a:sym typeface="Symbol" panose="05050102010706020507" pitchFamily="18" charset="2"/>
              </a:rPr>
              <a:t>conjonctions</a:t>
            </a:r>
            <a:r>
              <a:rPr lang="en-US" i="1" dirty="0">
                <a:sym typeface="Symbol" panose="05050102010706020507" pitchFamily="18" charset="2"/>
              </a:rPr>
              <a:t>, oppositions, </a:t>
            </a:r>
            <a:r>
              <a:rPr lang="en-US" i="1" dirty="0" err="1">
                <a:sym typeface="Symbol" panose="05050102010706020507" pitchFamily="18" charset="2"/>
              </a:rPr>
              <a:t>conjonctions</a:t>
            </a:r>
            <a:r>
              <a:rPr lang="en-US" i="1" dirty="0">
                <a:sym typeface="Symbol" panose="05050102010706020507" pitchFamily="18" charset="2"/>
              </a:rPr>
              <a:t>, phases de lune,  apparition de </a:t>
            </a:r>
            <a:r>
              <a:rPr lang="en-US" i="1" dirty="0" err="1">
                <a:sym typeface="Symbol" panose="05050102010706020507" pitchFamily="18" charset="2"/>
              </a:rPr>
              <a:t>Vénus</a:t>
            </a:r>
            <a:r>
              <a:rPr lang="en-US" i="1" dirty="0">
                <a:sym typeface="Symbol" panose="05050102010706020507" pitchFamily="18" charset="2"/>
              </a:rPr>
              <a:t> et de Mercure (matin / </a:t>
            </a:r>
            <a:r>
              <a:rPr lang="en-US" i="1" dirty="0" err="1">
                <a:sym typeface="Symbol" panose="05050102010706020507" pitchFamily="18" charset="2"/>
              </a:rPr>
              <a:t>soir</a:t>
            </a:r>
            <a:r>
              <a:rPr lang="en-US" i="1" dirty="0">
                <a:sym typeface="Symbol" panose="05050102010706020507" pitchFamily="18" charset="2"/>
              </a:rPr>
              <a:t>), 1er et 2ième point </a:t>
            </a:r>
            <a:r>
              <a:rPr lang="en-US" i="1" dirty="0" err="1">
                <a:sym typeface="Symbol" panose="05050102010706020507" pitchFamily="18" charset="2"/>
              </a:rPr>
              <a:t>d’arrêt</a:t>
            </a:r>
            <a:r>
              <a:rPr lang="en-US" i="1" dirty="0">
                <a:sym typeface="Symbol" panose="05050102010706020507" pitchFamily="18" charset="2"/>
              </a:rPr>
              <a:t> des phases de </a:t>
            </a:r>
            <a:r>
              <a:rPr lang="en-US" i="1" dirty="0" err="1">
                <a:sym typeface="Symbol" panose="05050102010706020507" pitchFamily="18" charset="2"/>
              </a:rPr>
              <a:t>rétrogradation</a:t>
            </a:r>
            <a:r>
              <a:rPr lang="en-US" i="1" dirty="0">
                <a:sym typeface="Symbol" panose="05050102010706020507" pitchFamily="18" charset="2"/>
              </a:rPr>
              <a:t> de Mars, Jupiter, </a:t>
            </a:r>
            <a:r>
              <a:rPr lang="en-US" i="1" dirty="0" err="1">
                <a:sym typeface="Symbol" panose="05050102010706020507" pitchFamily="18" charset="2"/>
              </a:rPr>
              <a:t>Saturne</a:t>
            </a:r>
            <a:r>
              <a:rPr lang="en-US" i="1" dirty="0">
                <a:sym typeface="Symbol" panose="05050102010706020507" pitchFamily="18" charset="2"/>
              </a:rPr>
              <a:t>, </a:t>
            </a:r>
            <a:r>
              <a:rPr lang="en-US" i="1" dirty="0" err="1">
                <a:sym typeface="Symbol" panose="05050102010706020507" pitchFamily="18" charset="2"/>
              </a:rPr>
              <a:t>éclipses</a:t>
            </a:r>
            <a:r>
              <a:rPr lang="en-US" i="1" dirty="0">
                <a:sym typeface="Symbol" panose="05050102010706020507" pitchFamily="18" charset="2"/>
              </a:rPr>
              <a:t> </a:t>
            </a:r>
            <a:r>
              <a:rPr lang="en-US" i="1" dirty="0" err="1">
                <a:sym typeface="Symbol" panose="05050102010706020507" pitchFamily="18" charset="2"/>
              </a:rPr>
              <a:t>solaires</a:t>
            </a:r>
            <a:r>
              <a:rPr lang="en-US" i="1" dirty="0">
                <a:sym typeface="Symbol" panose="05050102010706020507" pitchFamily="18" charset="2"/>
              </a:rPr>
              <a:t> et </a:t>
            </a:r>
            <a:r>
              <a:rPr lang="en-US" i="1" dirty="0" err="1">
                <a:sym typeface="Symbol" panose="05050102010706020507" pitchFamily="18" charset="2"/>
              </a:rPr>
              <a:t>lunaires</a:t>
            </a:r>
            <a:r>
              <a:rPr lang="en-US" i="1" dirty="0">
                <a:sym typeface="Symbol" panose="05050102010706020507" pitchFamily="18" charset="2"/>
              </a:rPr>
              <a:t>, </a:t>
            </a:r>
            <a:r>
              <a:rPr lang="en-US" i="1" dirty="0" err="1">
                <a:sym typeface="Symbol" panose="05050102010706020507" pitchFamily="18" charset="2"/>
              </a:rPr>
              <a:t>comètes</a:t>
            </a:r>
            <a:r>
              <a:rPr lang="en-US" i="1" dirty="0">
                <a:sym typeface="Symbol" panose="05050102010706020507" pitchFamily="18" charset="2"/>
              </a:rPr>
              <a:t>, </a:t>
            </a:r>
            <a:r>
              <a:rPr lang="en-US" b="1" i="1" dirty="0" err="1">
                <a:sym typeface="Symbol" panose="05050102010706020507" pitchFamily="18" charset="2"/>
              </a:rPr>
              <a:t>météo</a:t>
            </a:r>
            <a:endParaRPr lang="en-US" sz="2000" b="1" i="1" dirty="0">
              <a:sym typeface="Symbol" panose="05050102010706020507" pitchFamily="18" charset="2"/>
            </a:endParaRP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sym typeface="Symbol" panose="05050102010706020507" pitchFamily="18" charset="2"/>
              </a:rPr>
              <a:t>Calcul</a:t>
            </a:r>
            <a:r>
              <a:rPr lang="en-US" sz="2000" dirty="0">
                <a:sym typeface="Symbol" panose="05050102010706020507" pitchFamily="18" charset="2"/>
              </a:rPr>
              <a:t> des </a:t>
            </a:r>
            <a:r>
              <a:rPr lang="en-US" sz="2000" dirty="0" err="1">
                <a:sym typeface="Symbol" panose="05050102010706020507" pitchFamily="18" charset="2"/>
              </a:rPr>
              <a:t>différences</a:t>
            </a:r>
            <a:r>
              <a:rPr lang="en-US" sz="2000" dirty="0">
                <a:sym typeface="Symbol" panose="05050102010706020507" pitchFamily="18" charset="2"/>
              </a:rPr>
              <a:t> des positions </a:t>
            </a:r>
            <a:r>
              <a:rPr lang="en-US" sz="2000" dirty="0" err="1">
                <a:sym typeface="Symbol" panose="05050102010706020507" pitchFamily="18" charset="2"/>
              </a:rPr>
              <a:t>notées</a:t>
            </a:r>
            <a:r>
              <a:rPr lang="en-US" sz="2000" dirty="0">
                <a:sym typeface="Symbol" panose="05050102010706020507" pitchFamily="18" charset="2"/>
              </a:rPr>
              <a:t>  </a:t>
            </a:r>
            <a:r>
              <a:rPr lang="en-US" sz="2000" dirty="0" err="1">
                <a:sym typeface="Symbol" panose="05050102010706020507" pitchFamily="18" charset="2"/>
              </a:rPr>
              <a:t>analyse</a:t>
            </a:r>
            <a:endParaRPr lang="en-US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err="1"/>
              <a:t>Définition</a:t>
            </a:r>
            <a:r>
              <a:rPr lang="en-US" sz="2000" dirty="0"/>
              <a:t> </a:t>
            </a:r>
            <a:r>
              <a:rPr lang="en-US" sz="2000" dirty="0" err="1"/>
              <a:t>d’années</a:t>
            </a:r>
            <a:r>
              <a:rPr lang="en-US" sz="2000" dirty="0"/>
              <a:t> de </a:t>
            </a:r>
            <a:r>
              <a:rPr lang="en-US" sz="2000" dirty="0" err="1"/>
              <a:t>références</a:t>
            </a:r>
            <a:r>
              <a:rPr lang="en-US" sz="2000" dirty="0"/>
              <a:t> pour </a:t>
            </a:r>
            <a:r>
              <a:rPr lang="en-US" sz="2000" dirty="0" err="1"/>
              <a:t>planètes</a:t>
            </a:r>
            <a:r>
              <a:rPr lang="en-US" sz="2000" dirty="0"/>
              <a:t> (</a:t>
            </a:r>
            <a:r>
              <a:rPr lang="en-US" sz="2000" dirty="0" err="1">
                <a:solidFill>
                  <a:srgbClr val="7030A0"/>
                </a:solidFill>
              </a:rPr>
              <a:t>période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synodique</a:t>
            </a:r>
            <a:r>
              <a:rPr lang="en-US" sz="2000" dirty="0"/>
              <a:t>)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err="1"/>
              <a:t>Prédiction</a:t>
            </a:r>
            <a:r>
              <a:rPr lang="en-US" sz="2000" dirty="0"/>
              <a:t> des </a:t>
            </a:r>
            <a:r>
              <a:rPr lang="en-US" sz="2000" dirty="0" err="1"/>
              <a:t>éclipses</a:t>
            </a:r>
            <a:r>
              <a:rPr lang="en-US" sz="2000" dirty="0"/>
              <a:t> (223 </a:t>
            </a:r>
            <a:r>
              <a:rPr lang="en-US" sz="2000" dirty="0" err="1"/>
              <a:t>mois</a:t>
            </a:r>
            <a:r>
              <a:rPr lang="en-US" sz="2000" dirty="0"/>
              <a:t> </a:t>
            </a:r>
            <a:r>
              <a:rPr lang="en-US" sz="2000" dirty="0" err="1"/>
              <a:t>lunaires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</a:t>
            </a:r>
            <a:r>
              <a:rPr lang="en-US" sz="2000" dirty="0"/>
              <a:t> 18 </a:t>
            </a:r>
            <a:r>
              <a:rPr lang="en-US" sz="2000" dirty="0" err="1"/>
              <a:t>années</a:t>
            </a:r>
            <a:r>
              <a:rPr lang="en-US" sz="2000" dirty="0"/>
              <a:t> </a:t>
            </a:r>
            <a:r>
              <a:rPr lang="en-US" sz="2000" dirty="0" err="1"/>
              <a:t>tropicales</a:t>
            </a:r>
            <a:r>
              <a:rPr lang="en-US" sz="2000" dirty="0"/>
              <a:t> </a:t>
            </a:r>
            <a:r>
              <a:rPr lang="en-US" sz="2000" dirty="0" err="1"/>
              <a:t>donnant</a:t>
            </a:r>
            <a:r>
              <a:rPr lang="en-US" sz="2000" dirty="0"/>
              <a:t> 38 </a:t>
            </a:r>
            <a:r>
              <a:rPr lang="en-US" sz="2000" dirty="0" err="1"/>
              <a:t>possibilité</a:t>
            </a:r>
            <a:r>
              <a:rPr lang="en-US" sz="2000" dirty="0"/>
              <a:t> </a:t>
            </a:r>
            <a:r>
              <a:rPr lang="en-US" sz="2000" dirty="0" err="1"/>
              <a:t>d’éclipses</a:t>
            </a:r>
            <a:r>
              <a:rPr lang="en-US" sz="2000" dirty="0"/>
              <a:t>)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Grand effort de </a:t>
            </a:r>
            <a:r>
              <a:rPr lang="en-US" sz="2000" dirty="0" err="1"/>
              <a:t>prédiction</a:t>
            </a:r>
            <a:r>
              <a:rPr lang="en-US" sz="2000" dirty="0"/>
              <a:t> </a:t>
            </a:r>
            <a:r>
              <a:rPr lang="en-US" sz="2000" dirty="0" err="1"/>
              <a:t>mathématique</a:t>
            </a:r>
            <a:r>
              <a:rPr lang="en-US" sz="2000" dirty="0"/>
              <a:t> des </a:t>
            </a:r>
            <a:r>
              <a:rPr lang="en-US" sz="2000" dirty="0" err="1"/>
              <a:t>mouvements</a:t>
            </a:r>
            <a:r>
              <a:rPr lang="en-US" sz="2000" dirty="0"/>
              <a:t> du </a:t>
            </a:r>
            <a:r>
              <a:rPr lang="en-US" sz="2000" dirty="0" err="1"/>
              <a:t>ciel</a:t>
            </a:r>
            <a:r>
              <a:rPr lang="en-US" sz="2000" dirty="0"/>
              <a:t> (et de </a:t>
            </a:r>
            <a:r>
              <a:rPr lang="en-US" sz="2000" dirty="0" err="1"/>
              <a:t>rétrodiction</a:t>
            </a:r>
            <a:r>
              <a:rPr lang="en-US" sz="2000" dirty="0"/>
              <a:t> !)</a:t>
            </a:r>
          </a:p>
          <a:p>
            <a:pPr>
              <a:buClr>
                <a:schemeClr val="accent2"/>
              </a:buClr>
            </a:pPr>
            <a:r>
              <a:rPr lang="en-US" sz="2000" dirty="0"/>
              <a:t>     Approximation par </a:t>
            </a:r>
            <a:r>
              <a:rPr lang="en-US" sz="2000" dirty="0" err="1"/>
              <a:t>fonctions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escalier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fonctions</a:t>
            </a:r>
            <a:r>
              <a:rPr lang="en-US" sz="2000" dirty="0"/>
              <a:t> “zigzag”</a:t>
            </a:r>
          </a:p>
          <a:p>
            <a:pPr>
              <a:buClr>
                <a:schemeClr val="accent2"/>
              </a:buClr>
            </a:pPr>
            <a:endParaRPr lang="en-US" sz="2000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Durée de </a:t>
            </a:r>
            <a:r>
              <a:rPr lang="en-US" sz="2000" dirty="0" err="1"/>
              <a:t>l’année</a:t>
            </a:r>
            <a:r>
              <a:rPr lang="en-US" sz="2000" dirty="0"/>
              <a:t> </a:t>
            </a:r>
            <a:r>
              <a:rPr lang="en-US" sz="2000" dirty="0" err="1"/>
              <a:t>connue</a:t>
            </a:r>
            <a:r>
              <a:rPr lang="en-US" sz="2000" dirty="0"/>
              <a:t> à 4.5 min = 0,003 </a:t>
            </a:r>
            <a:r>
              <a:rPr lang="en-US" sz="2000" dirty="0" err="1"/>
              <a:t>jours</a:t>
            </a:r>
            <a:endParaRPr lang="en-US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22183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923898-F5DF-4355-9C62-F7490FB152C2}"/>
              </a:ext>
            </a:extLst>
          </p:cNvPr>
          <p:cNvSpPr txBox="1"/>
          <p:nvPr/>
        </p:nvSpPr>
        <p:spPr>
          <a:xfrm>
            <a:off x="728949" y="0"/>
            <a:ext cx="11154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2"/>
                </a:solidFill>
              </a:rPr>
              <a:t>Graphique</a:t>
            </a:r>
            <a:r>
              <a:rPr lang="en-US" sz="2000" b="1" dirty="0">
                <a:solidFill>
                  <a:schemeClr val="accent2"/>
                </a:solidFill>
              </a:rPr>
              <a:t> des </a:t>
            </a:r>
            <a:r>
              <a:rPr lang="en-US" sz="2000" b="1" dirty="0" err="1">
                <a:solidFill>
                  <a:schemeClr val="accent2"/>
                </a:solidFill>
              </a:rPr>
              <a:t>mouvements</a:t>
            </a:r>
            <a:r>
              <a:rPr lang="en-US" sz="2000" b="1" dirty="0">
                <a:solidFill>
                  <a:schemeClr val="accent2"/>
                </a:solidFill>
              </a:rPr>
              <a:t> de Jupiter et de </a:t>
            </a:r>
            <a:r>
              <a:rPr lang="en-US" sz="2000" b="1" dirty="0" err="1">
                <a:solidFill>
                  <a:schemeClr val="accent2"/>
                </a:solidFill>
              </a:rPr>
              <a:t>Saturne</a:t>
            </a:r>
            <a:r>
              <a:rPr lang="en-US" dirty="0"/>
              <a:t>	</a:t>
            </a:r>
            <a:r>
              <a:rPr lang="en-US" sz="1400" dirty="0"/>
              <a:t>(de Jong, History of Exact Sciences (2019), 73:1-37)</a:t>
            </a:r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E4B1D12-CCA3-490A-A953-BEDEEE995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730" y="1008046"/>
            <a:ext cx="5830229" cy="160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456D55-4C1D-47AA-9960-868B03A1C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47" y="3264751"/>
            <a:ext cx="5782885" cy="359324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8A374BB-D9E2-4DE7-BCA3-8D3970EF23D4}"/>
              </a:ext>
            </a:extLst>
          </p:cNvPr>
          <p:cNvCxnSpPr/>
          <p:nvPr/>
        </p:nvCxnSpPr>
        <p:spPr>
          <a:xfrm flipH="1">
            <a:off x="10447283" y="1471448"/>
            <a:ext cx="101576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A9AC202F-1E5E-4B41-B5E4-4473CD0C3BFA}"/>
              </a:ext>
            </a:extLst>
          </p:cNvPr>
          <p:cNvSpPr/>
          <p:nvPr/>
        </p:nvSpPr>
        <p:spPr>
          <a:xfrm>
            <a:off x="7740870" y="1593018"/>
            <a:ext cx="374637" cy="437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488DC46-CD50-42FE-9610-8D5063A8A6E9}"/>
              </a:ext>
            </a:extLst>
          </p:cNvPr>
          <p:cNvSpPr/>
          <p:nvPr/>
        </p:nvSpPr>
        <p:spPr>
          <a:xfrm>
            <a:off x="11240814" y="1964146"/>
            <a:ext cx="374637" cy="437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4F9F5ED-BD86-4926-A79C-C6CA039E8D3D}"/>
              </a:ext>
            </a:extLst>
          </p:cNvPr>
          <p:cNvSpPr/>
          <p:nvPr/>
        </p:nvSpPr>
        <p:spPr>
          <a:xfrm>
            <a:off x="9490842" y="1745418"/>
            <a:ext cx="374637" cy="437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8217FA0-4375-4DC2-9862-673FA40DE00F}"/>
              </a:ext>
            </a:extLst>
          </p:cNvPr>
          <p:cNvSpPr/>
          <p:nvPr/>
        </p:nvSpPr>
        <p:spPr>
          <a:xfrm>
            <a:off x="6052730" y="1444585"/>
            <a:ext cx="374637" cy="437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4C850D-813D-430B-B637-EFC5CB8FA45A}"/>
              </a:ext>
            </a:extLst>
          </p:cNvPr>
          <p:cNvSpPr txBox="1"/>
          <p:nvPr/>
        </p:nvSpPr>
        <p:spPr>
          <a:xfrm>
            <a:off x="1409846" y="2182952"/>
            <a:ext cx="3624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accent2"/>
                </a:solidFill>
              </a:rPr>
              <a:t>Représentation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graphique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moderne</a:t>
            </a:r>
            <a:r>
              <a:rPr lang="en-US" sz="2000" dirty="0">
                <a:solidFill>
                  <a:schemeClr val="accent2"/>
                </a:solidFill>
              </a:rPr>
              <a:t> de la tabulation </a:t>
            </a:r>
            <a:r>
              <a:rPr lang="en-US" sz="2000" dirty="0" err="1">
                <a:solidFill>
                  <a:schemeClr val="accent2"/>
                </a:solidFill>
              </a:rPr>
              <a:t>Babylonienne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94F867-FF95-419B-B6F2-DCBA16D3EF00}"/>
              </a:ext>
            </a:extLst>
          </p:cNvPr>
          <p:cNvSpPr txBox="1"/>
          <p:nvPr/>
        </p:nvSpPr>
        <p:spPr>
          <a:xfrm>
            <a:off x="7157437" y="3007560"/>
            <a:ext cx="3797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accent2"/>
                </a:solidFill>
              </a:rPr>
              <a:t>Mouvement</a:t>
            </a:r>
            <a:r>
              <a:rPr lang="en-US" sz="2000" dirty="0">
                <a:solidFill>
                  <a:schemeClr val="accent2"/>
                </a:solidFill>
              </a:rPr>
              <a:t> de </a:t>
            </a:r>
            <a:r>
              <a:rPr lang="en-US" sz="2000" dirty="0" err="1">
                <a:solidFill>
                  <a:schemeClr val="accent2"/>
                </a:solidFill>
              </a:rPr>
              <a:t>Saturne</a:t>
            </a:r>
            <a:r>
              <a:rPr lang="en-US" sz="2000" dirty="0">
                <a:solidFill>
                  <a:schemeClr val="accent2"/>
                </a:solidFill>
              </a:rPr>
              <a:t> sur 3 </a:t>
            </a:r>
            <a:r>
              <a:rPr lang="en-US" sz="2000" dirty="0" err="1">
                <a:solidFill>
                  <a:schemeClr val="accent2"/>
                </a:solidFill>
              </a:rPr>
              <a:t>périodes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synodiques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D2E1C2-AD97-4B82-BC90-E6C1E76A8408}"/>
              </a:ext>
            </a:extLst>
          </p:cNvPr>
          <p:cNvSpPr txBox="1"/>
          <p:nvPr/>
        </p:nvSpPr>
        <p:spPr>
          <a:xfrm>
            <a:off x="6196504" y="5338667"/>
            <a:ext cx="34092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Jupiter – 2 </a:t>
            </a:r>
            <a:r>
              <a:rPr lang="en-US" sz="2000" i="1" dirty="0" err="1"/>
              <a:t>lignes</a:t>
            </a:r>
            <a:r>
              <a:rPr lang="en-US" sz="2000" i="1" dirty="0"/>
              <a:t> </a:t>
            </a:r>
            <a:r>
              <a:rPr lang="en-US" sz="2000" i="1" dirty="0" err="1"/>
              <a:t>supérieures</a:t>
            </a:r>
            <a:br>
              <a:rPr lang="en-US" sz="2000" i="1" dirty="0"/>
            </a:br>
            <a:r>
              <a:rPr lang="en-US" sz="2000" i="1" dirty="0" err="1"/>
              <a:t>Saturne</a:t>
            </a:r>
            <a:r>
              <a:rPr lang="en-US" sz="2000" i="1" dirty="0"/>
              <a:t> – 2 </a:t>
            </a:r>
            <a:r>
              <a:rPr lang="en-US" sz="2000" i="1" dirty="0" err="1"/>
              <a:t>lignes</a:t>
            </a:r>
            <a:r>
              <a:rPr lang="en-US" sz="2000" i="1" dirty="0"/>
              <a:t> </a:t>
            </a:r>
            <a:r>
              <a:rPr lang="en-US" sz="2000" i="1" dirty="0" err="1"/>
              <a:t>inérieures</a:t>
            </a:r>
            <a:br>
              <a:rPr lang="en-US" sz="2000" i="1" dirty="0"/>
            </a:br>
            <a:r>
              <a:rPr lang="en-US" sz="2000" i="1" dirty="0" err="1"/>
              <a:t>Cerles</a:t>
            </a:r>
            <a:r>
              <a:rPr lang="en-US" sz="2000" i="1" dirty="0"/>
              <a:t> </a:t>
            </a:r>
            <a:r>
              <a:rPr lang="en-US" sz="2000" i="1" dirty="0" err="1"/>
              <a:t>fermés</a:t>
            </a:r>
            <a:r>
              <a:rPr lang="en-US" sz="2000" i="1" dirty="0"/>
              <a:t> – temps </a:t>
            </a:r>
            <a:r>
              <a:rPr lang="en-US" sz="2000" i="1" dirty="0" err="1"/>
              <a:t>synodique</a:t>
            </a:r>
            <a:br>
              <a:rPr lang="en-US" sz="2000" i="1" dirty="0"/>
            </a:br>
            <a:r>
              <a:rPr lang="en-US" sz="2000" i="1" dirty="0"/>
              <a:t>Cercles </a:t>
            </a:r>
            <a:r>
              <a:rPr lang="en-US" sz="2000" i="1" dirty="0" err="1"/>
              <a:t>ouverts</a:t>
            </a:r>
            <a:r>
              <a:rPr lang="en-US" sz="2000" i="1" dirty="0"/>
              <a:t> – arcs </a:t>
            </a:r>
            <a:r>
              <a:rPr lang="en-US" sz="2000" i="1" dirty="0" err="1"/>
              <a:t>synodiques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9311368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923898-F5DF-4355-9C62-F7490FB152C2}"/>
              </a:ext>
            </a:extLst>
          </p:cNvPr>
          <p:cNvSpPr txBox="1"/>
          <p:nvPr/>
        </p:nvSpPr>
        <p:spPr>
          <a:xfrm>
            <a:off x="728948" y="0"/>
            <a:ext cx="9382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Approximations </a:t>
            </a:r>
            <a:r>
              <a:rPr lang="en-US" sz="2000" b="1" dirty="0" err="1">
                <a:solidFill>
                  <a:schemeClr val="accent2"/>
                </a:solidFill>
              </a:rPr>
              <a:t>Babyloniennes</a:t>
            </a:r>
            <a:r>
              <a:rPr lang="en-US" dirty="0"/>
              <a:t>	</a:t>
            </a:r>
            <a:r>
              <a:rPr lang="en-US" sz="1400" dirty="0"/>
              <a:t> (de Jong, History of Exact Sciences (2019), 73:1-37)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01A366-5C7C-44C0-82F5-545F26805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934" y="1317570"/>
            <a:ext cx="6129251" cy="3790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F7232F-F44E-417D-B8A0-86773BF5A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94" y="1630633"/>
            <a:ext cx="4565309" cy="33279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91B397-2627-4B32-8B27-18918A35452F}"/>
              </a:ext>
            </a:extLst>
          </p:cNvPr>
          <p:cNvSpPr txBox="1"/>
          <p:nvPr/>
        </p:nvSpPr>
        <p:spPr>
          <a:xfrm>
            <a:off x="536027" y="5580993"/>
            <a:ext cx="7906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Pointillés</a:t>
            </a:r>
            <a:r>
              <a:rPr lang="en-US" sz="2000" dirty="0"/>
              <a:t> = </a:t>
            </a:r>
            <a:r>
              <a:rPr lang="en-US" sz="2000" dirty="0" err="1"/>
              <a:t>Mesures</a:t>
            </a:r>
            <a:r>
              <a:rPr lang="en-US" sz="2000" dirty="0"/>
              <a:t> </a:t>
            </a:r>
            <a:r>
              <a:rPr lang="en-US" sz="2000" dirty="0" err="1"/>
              <a:t>Babyloniennes</a:t>
            </a:r>
            <a:endParaRPr lang="en-US" sz="2000" dirty="0"/>
          </a:p>
          <a:p>
            <a:r>
              <a:rPr lang="en-US" sz="2000" b="1" dirty="0" err="1"/>
              <a:t>Carrés</a:t>
            </a:r>
            <a:r>
              <a:rPr lang="en-US" sz="2000" b="1" dirty="0"/>
              <a:t> </a:t>
            </a:r>
            <a:r>
              <a:rPr lang="en-US" sz="2000" dirty="0"/>
              <a:t>= approximation par function escalier</a:t>
            </a:r>
          </a:p>
          <a:p>
            <a:r>
              <a:rPr lang="en-US" sz="2000" b="1" dirty="0" err="1"/>
              <a:t>Ligne</a:t>
            </a:r>
            <a:r>
              <a:rPr lang="en-US" sz="2000" b="1" dirty="0"/>
              <a:t> continue </a:t>
            </a:r>
            <a:r>
              <a:rPr lang="en-US" sz="2000" dirty="0"/>
              <a:t>(Mars) = Interpolation avec </a:t>
            </a:r>
            <a:r>
              <a:rPr lang="en-US" sz="2000" dirty="0" err="1"/>
              <a:t>fonctions</a:t>
            </a:r>
            <a:r>
              <a:rPr lang="en-US" sz="2000" dirty="0"/>
              <a:t> zigzags (</a:t>
            </a:r>
            <a:r>
              <a:rPr lang="en-US" sz="2000" dirty="0" err="1"/>
              <a:t>recalculés</a:t>
            </a:r>
            <a:r>
              <a:rPr lang="en-US" sz="20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A361A9-1DE9-44A8-8031-97C5AD3DFACB}"/>
              </a:ext>
            </a:extLst>
          </p:cNvPr>
          <p:cNvSpPr txBox="1"/>
          <p:nvPr/>
        </p:nvSpPr>
        <p:spPr>
          <a:xfrm>
            <a:off x="1415862" y="823589"/>
            <a:ext cx="8474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2"/>
                </a:solidFill>
              </a:rPr>
              <a:t>Représentation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</a:rPr>
              <a:t>graphique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</a:rPr>
              <a:t>moderne</a:t>
            </a:r>
            <a:r>
              <a:rPr lang="en-US" sz="2000" b="1" dirty="0">
                <a:solidFill>
                  <a:schemeClr val="accent2"/>
                </a:solidFill>
              </a:rPr>
              <a:t> de </a:t>
            </a:r>
            <a:r>
              <a:rPr lang="en-US" sz="2000" b="1" dirty="0" err="1">
                <a:solidFill>
                  <a:schemeClr val="accent2"/>
                </a:solidFill>
              </a:rPr>
              <a:t>l’approximation</a:t>
            </a:r>
            <a:r>
              <a:rPr lang="en-US" sz="2000" b="1" dirty="0">
                <a:solidFill>
                  <a:schemeClr val="accent2"/>
                </a:solidFill>
              </a:rPr>
              <a:t> de </a:t>
            </a:r>
            <a:r>
              <a:rPr lang="en-US" sz="2000" b="1" dirty="0" err="1">
                <a:solidFill>
                  <a:schemeClr val="accent2"/>
                </a:solidFill>
              </a:rPr>
              <a:t>mouvements</a:t>
            </a:r>
            <a:r>
              <a:rPr lang="en-US" sz="2000" b="1" dirty="0">
                <a:solidFill>
                  <a:schemeClr val="accent2"/>
                </a:solidFill>
              </a:rPr>
              <a:t> de </a:t>
            </a:r>
            <a:r>
              <a:rPr lang="en-US" sz="2000" b="1" dirty="0" err="1">
                <a:solidFill>
                  <a:schemeClr val="accent2"/>
                </a:solidFill>
              </a:rPr>
              <a:t>planète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946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923898-F5DF-4355-9C62-F7490FB152C2}"/>
              </a:ext>
            </a:extLst>
          </p:cNvPr>
          <p:cNvSpPr txBox="1"/>
          <p:nvPr/>
        </p:nvSpPr>
        <p:spPr>
          <a:xfrm>
            <a:off x="728949" y="0"/>
            <a:ext cx="5044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</a:rPr>
              <a:t>Babylonie</a:t>
            </a:r>
            <a:r>
              <a:rPr lang="en-US" sz="2400" b="1" dirty="0">
                <a:solidFill>
                  <a:schemeClr val="accent2"/>
                </a:solidFill>
              </a:rPr>
              <a:t> (-3 000 à +200)</a:t>
            </a:r>
            <a:r>
              <a:rPr lang="en-US" sz="2000" dirty="0"/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CA81AE-9B6C-4C6F-A1BB-242FE0F35E81}"/>
              </a:ext>
            </a:extLst>
          </p:cNvPr>
          <p:cNvSpPr txBox="1"/>
          <p:nvPr/>
        </p:nvSpPr>
        <p:spPr>
          <a:xfrm>
            <a:off x="728949" y="1316636"/>
            <a:ext cx="1086769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sym typeface="Symbol" panose="05050102010706020507" pitchFamily="18" charset="2"/>
              </a:rPr>
              <a:t>Pourquoi</a:t>
            </a:r>
            <a:r>
              <a:rPr lang="en-US" sz="2000" b="1" i="1" dirty="0">
                <a:sym typeface="Symbol" panose="05050102010706020507" pitchFamily="18" charset="2"/>
              </a:rPr>
              <a:t>?</a:t>
            </a:r>
            <a:r>
              <a:rPr lang="en-US" sz="2000" dirty="0">
                <a:sym typeface="Symbol" panose="05050102010706020507" pitchFamily="18" charset="2"/>
              </a:rPr>
              <a:t>		Ciel = </a:t>
            </a:r>
            <a:r>
              <a:rPr lang="en-US" sz="2000" dirty="0" err="1">
                <a:sym typeface="Symbol" panose="05050102010706020507" pitchFamily="18" charset="2"/>
              </a:rPr>
              <a:t>Indicateur</a:t>
            </a:r>
            <a:r>
              <a:rPr lang="en-US" sz="2000" dirty="0">
                <a:sym typeface="Symbol" panose="05050102010706020507" pitchFamily="18" charset="2"/>
              </a:rPr>
              <a:t> de catastrophes </a:t>
            </a:r>
            <a:r>
              <a:rPr lang="en-US" sz="2000" dirty="0" err="1">
                <a:sym typeface="Symbol" panose="05050102010706020507" pitchFamily="18" charset="2"/>
              </a:rPr>
              <a:t>potentielles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conjonctions</a:t>
            </a:r>
            <a:r>
              <a:rPr lang="en-US" sz="2000" dirty="0">
                <a:sym typeface="Symbol" panose="05050102010706020507" pitchFamily="18" charset="2"/>
              </a:rPr>
              <a:t>, </a:t>
            </a:r>
            <a:r>
              <a:rPr lang="en-US" sz="2000" dirty="0" err="1">
                <a:sym typeface="Symbol" panose="05050102010706020507" pitchFamily="18" charset="2"/>
              </a:rPr>
              <a:t>éclipses</a:t>
            </a:r>
            <a:r>
              <a:rPr lang="en-US" sz="2000" dirty="0">
                <a:sym typeface="Symbol" panose="05050102010706020507" pitchFamily="18" charset="2"/>
              </a:rPr>
              <a:t>,…)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		Horoscopes pour le </a:t>
            </a:r>
            <a:r>
              <a:rPr lang="en-US" sz="2000" dirty="0" err="1">
                <a:sym typeface="Symbol" panose="05050102010706020507" pitchFamily="18" charset="2"/>
              </a:rPr>
              <a:t>roi</a:t>
            </a:r>
            <a:r>
              <a:rPr lang="en-US" sz="2000" dirty="0">
                <a:sym typeface="Symbol" panose="05050102010706020507" pitchFamily="18" charset="2"/>
              </a:rPr>
              <a:t>, plus tard pour tout le monde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		Écoles </a:t>
            </a:r>
            <a:r>
              <a:rPr lang="en-US" sz="2000" dirty="0" err="1">
                <a:sym typeface="Symbol" panose="05050102010706020507" pitchFamily="18" charset="2"/>
              </a:rPr>
              <a:t>d’Astronomie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</a:t>
            </a:r>
          </a:p>
          <a:p>
            <a:r>
              <a:rPr lang="en-US" sz="2000" b="1" i="1" dirty="0" err="1">
                <a:sym typeface="Symbol" panose="05050102010706020507" pitchFamily="18" charset="2"/>
              </a:rPr>
              <a:t>Mesures</a:t>
            </a:r>
            <a:r>
              <a:rPr lang="en-US" sz="2000" b="1" i="1" dirty="0">
                <a:sym typeface="Symbol" panose="05050102010706020507" pitchFamily="18" charset="2"/>
              </a:rPr>
              <a:t>?	</a:t>
            </a:r>
            <a:r>
              <a:rPr lang="en-US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Mesures</a:t>
            </a:r>
            <a:r>
              <a:rPr lang="en-US" sz="2000" dirty="0">
                <a:sym typeface="Symbol" panose="05050102010706020507" pitchFamily="18" charset="2"/>
              </a:rPr>
              <a:t> du Temps du Lever et de la Position pour étoiles et </a:t>
            </a:r>
            <a:r>
              <a:rPr lang="en-US" sz="2000" dirty="0" err="1">
                <a:sym typeface="Symbol" panose="05050102010706020507" pitchFamily="18" charset="2"/>
              </a:rPr>
              <a:t>planètes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		Série continue de </a:t>
            </a:r>
            <a:r>
              <a:rPr lang="en-US" sz="2000" dirty="0" err="1">
                <a:sym typeface="Symbol" panose="05050102010706020507" pitchFamily="18" charset="2"/>
              </a:rPr>
              <a:t>données</a:t>
            </a:r>
            <a:r>
              <a:rPr lang="en-US" sz="2000" dirty="0">
                <a:sym typeface="Symbol" panose="05050102010706020507" pitchFamily="18" charset="2"/>
              </a:rPr>
              <a:t> sur 800 </a:t>
            </a:r>
            <a:r>
              <a:rPr lang="en-US" sz="2000" dirty="0" err="1">
                <a:sym typeface="Symbol" panose="05050102010706020507" pitchFamily="18" charset="2"/>
              </a:rPr>
              <a:t>ans</a:t>
            </a:r>
            <a:r>
              <a:rPr lang="en-US" sz="2000" dirty="0">
                <a:sym typeface="Symbol" panose="05050102010706020507" pitchFamily="18" charset="2"/>
              </a:rPr>
              <a:t> malgré </a:t>
            </a:r>
            <a:r>
              <a:rPr lang="en-US" sz="2000" dirty="0" err="1">
                <a:sym typeface="Symbol" panose="05050102010706020507" pitchFamily="18" charset="2"/>
              </a:rPr>
              <a:t>instabilité</a:t>
            </a:r>
            <a:r>
              <a:rPr lang="en-US" sz="2000" dirty="0">
                <a:sym typeface="Symbol" panose="05050102010706020507" pitchFamily="18" charset="2"/>
              </a:rPr>
              <a:t> politique</a:t>
            </a:r>
          </a:p>
          <a:p>
            <a:endParaRPr lang="en-US" sz="2000" dirty="0">
              <a:sym typeface="Symbol" panose="05050102010706020507" pitchFamily="18" charset="2"/>
            </a:endParaRPr>
          </a:p>
          <a:p>
            <a:r>
              <a:rPr lang="en-US" sz="2000" b="1" i="1" dirty="0" err="1">
                <a:sym typeface="Symbol" panose="05050102010706020507" pitchFamily="18" charset="2"/>
              </a:rPr>
              <a:t>Théories</a:t>
            </a:r>
            <a:r>
              <a:rPr lang="en-US" sz="2000" b="1" i="1" dirty="0">
                <a:sym typeface="Symbol" panose="05050102010706020507" pitchFamily="18" charset="2"/>
              </a:rPr>
              <a:t>?		</a:t>
            </a:r>
            <a:r>
              <a:rPr lang="en-US" sz="2000" dirty="0" err="1">
                <a:sym typeface="Symbol" panose="05050102010706020507" pitchFamily="18" charset="2"/>
              </a:rPr>
              <a:t>Modèle</a:t>
            </a:r>
            <a:r>
              <a:rPr lang="en-US" sz="2000" dirty="0">
                <a:sym typeface="Symbol" panose="05050102010706020507" pitchFamily="18" charset="2"/>
              </a:rPr>
              <a:t> simple de </a:t>
            </a:r>
            <a:r>
              <a:rPr lang="en-US" sz="2000" dirty="0" err="1">
                <a:sym typeface="Symbol" panose="05050102010706020507" pitchFamily="18" charset="2"/>
              </a:rPr>
              <a:t>sphères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imbriquées</a:t>
            </a:r>
            <a:r>
              <a:rPr lang="en-US" sz="2000" dirty="0">
                <a:sym typeface="Symbol" panose="05050102010706020507" pitchFamily="18" charset="2"/>
              </a:rPr>
              <a:t>  </a:t>
            </a:r>
            <a:br>
              <a:rPr lang="en-US" sz="2000" b="1" i="1" dirty="0">
                <a:sym typeface="Symbol" panose="05050102010706020507" pitchFamily="18" charset="2"/>
              </a:rPr>
            </a:br>
            <a:r>
              <a:rPr lang="en-US" sz="2000" b="1" i="1" dirty="0">
                <a:sym typeface="Symbol" panose="05050102010706020507" pitchFamily="18" charset="2"/>
              </a:rPr>
              <a:t>				Principal Effort sur </a:t>
            </a:r>
            <a:r>
              <a:rPr lang="en-US" sz="2000" b="1" i="1" dirty="0" err="1">
                <a:sym typeface="Symbol" panose="05050102010706020507" pitchFamily="18" charset="2"/>
              </a:rPr>
              <a:t>modélisation</a:t>
            </a:r>
            <a:r>
              <a:rPr lang="en-US" sz="2000" b="1" i="1" dirty="0">
                <a:sym typeface="Symbol" panose="05050102010706020507" pitchFamily="18" charset="2"/>
              </a:rPr>
              <a:t> </a:t>
            </a:r>
            <a:r>
              <a:rPr lang="en-US" sz="2000" b="1" i="1" dirty="0" err="1">
                <a:sym typeface="Symbol" panose="05050102010706020507" pitchFamily="18" charset="2"/>
              </a:rPr>
              <a:t>mathématique</a:t>
            </a:r>
            <a:r>
              <a:rPr lang="en-US" sz="2000" b="1" i="1" dirty="0">
                <a:sym typeface="Symbol" panose="05050102010706020507" pitchFamily="18" charset="2"/>
              </a:rPr>
              <a:t> des </a:t>
            </a:r>
            <a:r>
              <a:rPr lang="en-US" sz="2000" b="1" i="1" dirty="0" err="1">
                <a:sym typeface="Symbol" panose="05050102010706020507" pitchFamily="18" charset="2"/>
              </a:rPr>
              <a:t>mouvements</a:t>
            </a:r>
            <a:br>
              <a:rPr lang="en-US" sz="2000" b="1" i="1" dirty="0">
                <a:sym typeface="Symbol" panose="05050102010706020507" pitchFamily="18" charset="2"/>
              </a:rPr>
            </a:br>
            <a:r>
              <a:rPr lang="en-US" sz="2000" b="1" i="1" dirty="0">
                <a:sym typeface="Symbol" panose="05050102010706020507" pitchFamily="18" charset="2"/>
              </a:rPr>
              <a:t>				</a:t>
            </a:r>
            <a:r>
              <a:rPr lang="en-US" sz="2000" dirty="0">
                <a:sym typeface="Symbol" panose="05050102010706020507" pitchFamily="18" charset="2"/>
              </a:rPr>
              <a:t>Approximation des </a:t>
            </a:r>
            <a:r>
              <a:rPr lang="en-US" sz="2000" dirty="0" err="1">
                <a:sym typeface="Symbol" panose="05050102010706020507" pitchFamily="18" charset="2"/>
              </a:rPr>
              <a:t>données</a:t>
            </a:r>
            <a:r>
              <a:rPr lang="en-US" sz="2000" dirty="0">
                <a:sym typeface="Symbol" panose="05050102010706020507" pitchFamily="18" charset="2"/>
              </a:rPr>
              <a:t> par </a:t>
            </a:r>
            <a:r>
              <a:rPr lang="en-US" sz="2000" dirty="0" err="1">
                <a:sym typeface="Symbol" panose="05050102010706020507" pitchFamily="18" charset="2"/>
              </a:rPr>
              <a:t>droites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horizontales</a:t>
            </a:r>
            <a:r>
              <a:rPr lang="en-US" sz="2000" dirty="0">
                <a:sym typeface="Symbol" panose="05050102010706020507" pitchFamily="18" charset="2"/>
              </a:rPr>
              <a:t>, </a:t>
            </a:r>
            <a:r>
              <a:rPr lang="en-US" sz="2000" dirty="0" err="1">
                <a:sym typeface="Symbol" panose="05050102010706020507" pitchFamily="18" charset="2"/>
              </a:rPr>
              <a:t>fonctions</a:t>
            </a:r>
            <a:r>
              <a:rPr lang="en-US" sz="2000" dirty="0">
                <a:sym typeface="Symbol" panose="05050102010706020507" pitchFamily="18" charset="2"/>
              </a:rPr>
              <a:t> zigzag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		</a:t>
            </a:r>
            <a:r>
              <a:rPr lang="en-US" sz="2000" dirty="0" err="1">
                <a:sym typeface="Symbol" panose="05050102010706020507" pitchFamily="18" charset="2"/>
              </a:rPr>
              <a:t>Calcul</a:t>
            </a:r>
            <a:r>
              <a:rPr lang="en-US" sz="2000" dirty="0">
                <a:sym typeface="Symbol" panose="05050102010706020507" pitchFamily="18" charset="2"/>
              </a:rPr>
              <a:t> de positions </a:t>
            </a:r>
            <a:r>
              <a:rPr lang="en-US" sz="2000" dirty="0" err="1">
                <a:sym typeface="Symbol" panose="05050102010706020507" pitchFamily="18" charset="2"/>
              </a:rPr>
              <a:t>en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arrière</a:t>
            </a:r>
            <a:r>
              <a:rPr lang="en-US" sz="2000" dirty="0">
                <a:sym typeface="Symbol" panose="05050102010706020507" pitchFamily="18" charset="2"/>
              </a:rPr>
              <a:t> et </a:t>
            </a:r>
            <a:r>
              <a:rPr lang="en-US" sz="2000" dirty="0" err="1">
                <a:sym typeface="Symbol" panose="05050102010706020507" pitchFamily="18" charset="2"/>
              </a:rPr>
              <a:t>en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avant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328588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DC747A-2CEA-4DD2-A51A-634BAB738C3A}"/>
              </a:ext>
            </a:extLst>
          </p:cNvPr>
          <p:cNvSpPr txBox="1"/>
          <p:nvPr/>
        </p:nvSpPr>
        <p:spPr>
          <a:xfrm>
            <a:off x="4950372" y="2795752"/>
            <a:ext cx="128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GRÈCE</a:t>
            </a:r>
          </a:p>
        </p:txBody>
      </p:sp>
    </p:spTree>
    <p:extLst>
      <p:ext uri="{BB962C8B-B14F-4D97-AF65-F5344CB8AC3E}">
        <p14:creationId xmlns:p14="http://schemas.microsoft.com/office/powerpoint/2010/main" val="30660936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923898-F5DF-4355-9C62-F7490FB152C2}"/>
              </a:ext>
            </a:extLst>
          </p:cNvPr>
          <p:cNvSpPr txBox="1"/>
          <p:nvPr/>
        </p:nvSpPr>
        <p:spPr>
          <a:xfrm>
            <a:off x="602824" y="12605"/>
            <a:ext cx="5493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La </a:t>
            </a:r>
            <a:r>
              <a:rPr lang="en-US" sz="2400" b="1" dirty="0" err="1">
                <a:solidFill>
                  <a:schemeClr val="accent2"/>
                </a:solidFill>
              </a:rPr>
              <a:t>Grèce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classique</a:t>
            </a:r>
            <a:r>
              <a:rPr lang="en-US" sz="2400" b="1" dirty="0">
                <a:solidFill>
                  <a:schemeClr val="accent2"/>
                </a:solidFill>
              </a:rPr>
              <a:t> (-500 à 300)</a:t>
            </a:r>
            <a:r>
              <a:rPr lang="en-US" sz="2000" dirty="0"/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519130-12B8-4E04-BE37-67E1D9384C48}"/>
              </a:ext>
            </a:extLst>
          </p:cNvPr>
          <p:cNvSpPr txBox="1"/>
          <p:nvPr/>
        </p:nvSpPr>
        <p:spPr>
          <a:xfrm>
            <a:off x="270371" y="745377"/>
            <a:ext cx="1117026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dirty="0"/>
              <a:t>Pas de tradition de mesures systématiques</a:t>
            </a:r>
            <a:br>
              <a:rPr lang="fr-LU" sz="2000" dirty="0"/>
            </a:br>
            <a:endParaRPr lang="fr-LU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dirty="0"/>
              <a:t>Forte tradition en philosophie et en mathématiques:</a:t>
            </a:r>
            <a:br>
              <a:rPr lang="fr-LU" sz="2000" dirty="0"/>
            </a:br>
            <a:r>
              <a:rPr lang="fr-LU" sz="2000" dirty="0"/>
              <a:t>comprendre le monde, considéré accessible par la pensée et basé sur des principes simples (nombre entiers, harmonies, cercles)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LU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dirty="0"/>
              <a:t>Aristote:   	 	mouvement naturel sur Terre: repos ou ligne droite</a:t>
            </a:r>
            <a:br>
              <a:rPr lang="fr-LU" sz="2000" dirty="0"/>
            </a:br>
            <a:r>
              <a:rPr lang="fr-LU" sz="2000" dirty="0"/>
              <a:t>(-350)			mouvement naturel au ciel: cercle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LU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dirty="0"/>
              <a:t>Mais:  		</a:t>
            </a:r>
            <a:r>
              <a:rPr lang="fr-LU" sz="2000" dirty="0">
                <a:sym typeface="Symbol" panose="05050102010706020507" pitchFamily="18" charset="2"/>
              </a:rPr>
              <a:t> </a:t>
            </a:r>
            <a:r>
              <a:rPr lang="fr-LU" sz="2000" dirty="0"/>
              <a:t>Vitesses du Soleil et des Planètes varient (</a:t>
            </a:r>
            <a:r>
              <a:rPr lang="fr-LU" sz="2000" dirty="0" err="1"/>
              <a:t>Hipparche</a:t>
            </a:r>
            <a:r>
              <a:rPr lang="fr-LU" sz="2000" dirty="0"/>
              <a:t> -150)</a:t>
            </a:r>
            <a:br>
              <a:rPr lang="fr-LU" sz="2000" dirty="0"/>
            </a:br>
            <a:r>
              <a:rPr lang="fr-LU" sz="2000" dirty="0"/>
              <a:t>				</a:t>
            </a:r>
            <a:r>
              <a:rPr lang="fr-LU" sz="2000" dirty="0">
                <a:sym typeface="Symbol" panose="05050102010706020507" pitchFamily="18" charset="2"/>
              </a:rPr>
              <a:t> Mars, Jupiter, Saturne ont des périodes rétrogrades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LU" sz="2000" dirty="0">
              <a:sym typeface="Symbol" panose="05050102010706020507" pitchFamily="18" charset="2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b="1" i="1" dirty="0"/>
              <a:t>Accès aux données et méthodes algébriques de Babylone à partir de -200 (tables chaldéennes)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LU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dirty="0"/>
              <a:t>Développement de multiples modèles de l’univers, </a:t>
            </a:r>
            <a:br>
              <a:rPr lang="fr-LU" sz="2000" dirty="0"/>
            </a:br>
            <a:r>
              <a:rPr lang="fr-LU" sz="2000" dirty="0"/>
              <a:t>Discussions publiques des avantages respectifs</a:t>
            </a:r>
          </a:p>
        </p:txBody>
      </p:sp>
    </p:spTree>
    <p:extLst>
      <p:ext uri="{BB962C8B-B14F-4D97-AF65-F5344CB8AC3E}">
        <p14:creationId xmlns:p14="http://schemas.microsoft.com/office/powerpoint/2010/main" val="4060141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617EBD9-0EC1-45E8-914D-23C916710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409676"/>
              </p:ext>
            </p:extLst>
          </p:nvPr>
        </p:nvGraphicFramePr>
        <p:xfrm>
          <a:off x="1360641" y="781170"/>
          <a:ext cx="8126260" cy="5131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704F697-9346-4397-B375-4EC4D1E1BB5C}"/>
              </a:ext>
            </a:extLst>
          </p:cNvPr>
          <p:cNvSpPr txBox="1"/>
          <p:nvPr/>
        </p:nvSpPr>
        <p:spPr>
          <a:xfrm>
            <a:off x="357351" y="0"/>
            <a:ext cx="995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</a:rPr>
              <a:t>Périodes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Considérées</a:t>
            </a: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3A223E-4E53-4D42-820B-941C49325E8B}"/>
              </a:ext>
            </a:extLst>
          </p:cNvPr>
          <p:cNvSpPr txBox="1"/>
          <p:nvPr/>
        </p:nvSpPr>
        <p:spPr>
          <a:xfrm>
            <a:off x="488373" y="6031878"/>
            <a:ext cx="8407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2000" dirty="0"/>
              <a:t>Beaucoup d’autres civilisations intéressées à l’astronomie non mentionnées ici !</a:t>
            </a:r>
            <a:br>
              <a:rPr lang="fr-LU" sz="2000" dirty="0"/>
            </a:br>
            <a:r>
              <a:rPr lang="fr-LU" sz="2000" dirty="0"/>
              <a:t>Inde, autres civilisations américaines, Corée,…</a:t>
            </a:r>
          </a:p>
        </p:txBody>
      </p:sp>
    </p:spTree>
    <p:extLst>
      <p:ext uri="{BB962C8B-B14F-4D97-AF65-F5344CB8AC3E}">
        <p14:creationId xmlns:p14="http://schemas.microsoft.com/office/powerpoint/2010/main" val="15773642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0FECC2-6FEC-4F0C-8768-6B7773D158BD}"/>
              </a:ext>
            </a:extLst>
          </p:cNvPr>
          <p:cNvSpPr txBox="1"/>
          <p:nvPr/>
        </p:nvSpPr>
        <p:spPr>
          <a:xfrm>
            <a:off x="602824" y="12605"/>
            <a:ext cx="672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La </a:t>
            </a:r>
            <a:r>
              <a:rPr lang="en-US" sz="2400" b="1" dirty="0" err="1">
                <a:solidFill>
                  <a:schemeClr val="accent2"/>
                </a:solidFill>
              </a:rPr>
              <a:t>Grèce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classique</a:t>
            </a:r>
            <a:r>
              <a:rPr lang="en-US" sz="2400" b="1" dirty="0">
                <a:solidFill>
                  <a:schemeClr val="accent2"/>
                </a:solidFill>
              </a:rPr>
              <a:t> – </a:t>
            </a:r>
            <a:r>
              <a:rPr lang="en-US" sz="2400" b="1" dirty="0" err="1">
                <a:solidFill>
                  <a:schemeClr val="accent2"/>
                </a:solidFill>
              </a:rPr>
              <a:t>Exemples</a:t>
            </a:r>
            <a:r>
              <a:rPr lang="en-US" sz="2400" b="1" dirty="0">
                <a:solidFill>
                  <a:schemeClr val="accent2"/>
                </a:solidFill>
              </a:rPr>
              <a:t> de </a:t>
            </a:r>
            <a:r>
              <a:rPr lang="en-US" sz="2400" b="1" dirty="0" err="1">
                <a:solidFill>
                  <a:schemeClr val="accent2"/>
                </a:solidFill>
              </a:rPr>
              <a:t>Modèles</a:t>
            </a:r>
            <a:r>
              <a:rPr lang="en-US" sz="2000" dirty="0"/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ED5C97-3956-4837-B013-B1721CC748D4}"/>
              </a:ext>
            </a:extLst>
          </p:cNvPr>
          <p:cNvSpPr txBox="1"/>
          <p:nvPr/>
        </p:nvSpPr>
        <p:spPr>
          <a:xfrm>
            <a:off x="162911" y="689713"/>
            <a:ext cx="1186617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dirty="0"/>
              <a:t>Anaximandre (-580)			La Terre est un cylindre dans l’espace, entouré d’anneaux remplis de feus</a:t>
            </a:r>
            <a:br>
              <a:rPr lang="fr-LU" dirty="0"/>
            </a:br>
            <a:r>
              <a:rPr lang="fr-LU" dirty="0"/>
              <a:t>							Les étoiles sont des trous dans les anneaux</a:t>
            </a:r>
            <a:br>
              <a:rPr lang="fr-LU" dirty="0"/>
            </a:br>
            <a:r>
              <a:rPr lang="fr-LU" dirty="0"/>
              <a:t>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dirty="0" err="1"/>
              <a:t>Pythagoras</a:t>
            </a:r>
            <a:r>
              <a:rPr lang="fr-LU" dirty="0"/>
              <a:t> (-530)			Impose la “beauté numérique”</a:t>
            </a:r>
            <a:br>
              <a:rPr lang="fr-LU" dirty="0"/>
            </a:br>
            <a:r>
              <a:rPr lang="fr-LU" dirty="0"/>
              <a:t>							Terre sphérique car corps parfait</a:t>
            </a:r>
            <a:br>
              <a:rPr lang="fr-LU" dirty="0"/>
            </a:br>
            <a:endParaRPr lang="fr-LU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dirty="0"/>
              <a:t>Philolaos (-470)				Feu central avec 10 corps en orbite (dont une anti-terre)</a:t>
            </a:r>
            <a:br>
              <a:rPr lang="fr-LU" dirty="0"/>
            </a:br>
            <a:endParaRPr lang="fr-LU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dirty="0"/>
              <a:t>Aristote (-350)				Terre sphérique car ombre = arc de cercle</a:t>
            </a:r>
            <a:br>
              <a:rPr lang="fr-LU" dirty="0"/>
            </a:br>
            <a:r>
              <a:rPr lang="fr-LU" dirty="0"/>
              <a:t>							Modèle avec 27 sphères crystallines concentriques						</a:t>
            </a:r>
            <a:br>
              <a:rPr lang="fr-LU" dirty="0"/>
            </a:br>
            <a:endParaRPr lang="fr-LU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dirty="0"/>
              <a:t>Eudoxos (-350)				Utilise 2 mouvements circulaires combinés pour le mouvement des Planètes</a:t>
            </a:r>
            <a:br>
              <a:rPr lang="fr-LU" dirty="0"/>
            </a:br>
            <a:r>
              <a:rPr lang="fr-LU" dirty="0"/>
              <a:t>							2 sphères imbriquées à axes non parallèles </a:t>
            </a:r>
            <a:r>
              <a:rPr lang="fr-LU" dirty="0">
                <a:sym typeface="Symbol" panose="05050102010706020507" pitchFamily="18" charset="2"/>
              </a:rPr>
              <a:t> Figure de 8 pour </a:t>
            </a:r>
            <a:r>
              <a:rPr lang="fr-LU" dirty="0" err="1">
                <a:sym typeface="Symbol" panose="05050102010706020507" pitchFamily="18" charset="2"/>
              </a:rPr>
              <a:t>rétrogadation</a:t>
            </a:r>
            <a:br>
              <a:rPr lang="fr-LU" dirty="0"/>
            </a:br>
            <a:endParaRPr lang="fr-LU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dirty="0" err="1">
                <a:solidFill>
                  <a:srgbClr val="00B050"/>
                </a:solidFill>
              </a:rPr>
              <a:t>Aristarch</a:t>
            </a:r>
            <a:r>
              <a:rPr lang="fr-LU" dirty="0">
                <a:solidFill>
                  <a:srgbClr val="00B050"/>
                </a:solidFill>
              </a:rPr>
              <a:t> (-270)	</a:t>
            </a:r>
            <a:r>
              <a:rPr lang="fr-LU" dirty="0"/>
              <a:t>			Modèle héliocentrique avec terre qui tourne sur elle-même  </a:t>
            </a:r>
            <a:r>
              <a:rPr lang="fr-LU" i="1" dirty="0"/>
              <a:t>(n’a pas été pris au sérieux)</a:t>
            </a:r>
            <a:br>
              <a:rPr lang="fr-LU" i="1" dirty="0"/>
            </a:br>
            <a:endParaRPr lang="fr-LU" i="1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dirty="0">
                <a:solidFill>
                  <a:srgbClr val="00B050"/>
                </a:solidFill>
              </a:rPr>
              <a:t>Hipparque (-150)     </a:t>
            </a:r>
            <a:r>
              <a:rPr lang="fr-LU" dirty="0"/>
              <a:t>			A accès aux données babyloniennes</a:t>
            </a:r>
            <a:br>
              <a:rPr lang="fr-LU" dirty="0"/>
            </a:br>
            <a:r>
              <a:rPr lang="fr-LU" dirty="0"/>
              <a:t>							Mouvement Circulaire excentrique pour le soleil , avec déférent et épicycle pour la lune</a:t>
            </a:r>
            <a:br>
              <a:rPr lang="fr-LU" dirty="0"/>
            </a:br>
            <a:r>
              <a:rPr lang="fr-LU" dirty="0"/>
              <a:t>							Catalogue avec 800 étoiles</a:t>
            </a:r>
            <a:br>
              <a:rPr lang="fr-LU" dirty="0"/>
            </a:br>
            <a:r>
              <a:rPr lang="fr-LU" dirty="0"/>
              <a:t>							Définit la Magnitude des Étoiles		</a:t>
            </a:r>
            <a:br>
              <a:rPr lang="fr-LU" dirty="0"/>
            </a:br>
            <a:r>
              <a:rPr lang="fr-LU" dirty="0"/>
              <a:t>							</a:t>
            </a:r>
          </a:p>
        </p:txBody>
      </p:sp>
      <p:pic>
        <p:nvPicPr>
          <p:cNvPr id="6" name="Picture 2" descr="La chute des corps | Accromath">
            <a:extLst>
              <a:ext uri="{FF2B5EF4-FFF2-40B4-BE49-F238E27FC236}">
                <a16:creationId xmlns:a16="http://schemas.microsoft.com/office/drawing/2014/main" id="{93E946AA-4A4C-4F04-A080-803D3DC40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247" y="1632639"/>
            <a:ext cx="2292842" cy="17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FB9199-3486-4E4A-B65E-69B058838885}"/>
              </a:ext>
            </a:extLst>
          </p:cNvPr>
          <p:cNvSpPr txBox="1"/>
          <p:nvPr/>
        </p:nvSpPr>
        <p:spPr>
          <a:xfrm>
            <a:off x="10725435" y="3302042"/>
            <a:ext cx="15504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www.accromath.uqam.ca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A5624D-D381-42E7-AA0D-A30EF26A10E4}"/>
              </a:ext>
            </a:extLst>
          </p:cNvPr>
          <p:cNvCxnSpPr/>
          <p:nvPr/>
        </p:nvCxnSpPr>
        <p:spPr>
          <a:xfrm flipV="1">
            <a:off x="8198069" y="2732690"/>
            <a:ext cx="1538178" cy="569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9498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0ECA22-BB20-4E81-8EA1-9B689A5D6E63}"/>
              </a:ext>
            </a:extLst>
          </p:cNvPr>
          <p:cNvSpPr txBox="1"/>
          <p:nvPr/>
        </p:nvSpPr>
        <p:spPr>
          <a:xfrm>
            <a:off x="602824" y="12605"/>
            <a:ext cx="7998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La </a:t>
            </a:r>
            <a:r>
              <a:rPr lang="en-US" sz="2400" b="1" dirty="0" err="1">
                <a:solidFill>
                  <a:schemeClr val="accent2"/>
                </a:solidFill>
              </a:rPr>
              <a:t>Grèce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classique</a:t>
            </a:r>
            <a:r>
              <a:rPr lang="en-US" sz="2400" b="1" dirty="0">
                <a:solidFill>
                  <a:schemeClr val="accent2"/>
                </a:solidFill>
              </a:rPr>
              <a:t> – Le </a:t>
            </a:r>
            <a:r>
              <a:rPr lang="en-US" sz="2400" b="1" dirty="0" err="1">
                <a:solidFill>
                  <a:schemeClr val="accent2"/>
                </a:solidFill>
              </a:rPr>
              <a:t>Modèle</a:t>
            </a:r>
            <a:r>
              <a:rPr lang="en-US" sz="2400" b="1" dirty="0">
                <a:solidFill>
                  <a:schemeClr val="accent2"/>
                </a:solidFill>
              </a:rPr>
              <a:t> de </a:t>
            </a:r>
            <a:r>
              <a:rPr lang="en-US" sz="2400" b="1" dirty="0" err="1">
                <a:solidFill>
                  <a:schemeClr val="accent2"/>
                </a:solidFill>
              </a:rPr>
              <a:t>Ptolémée</a:t>
            </a:r>
            <a:endParaRPr lang="en-US" sz="2000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C6C95FFC-152A-4149-B55A-B89CBA37D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25" y="956520"/>
            <a:ext cx="3907354" cy="30733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7BFBD3-49A2-4439-A87B-C0A3438D8BAB}"/>
              </a:ext>
            </a:extLst>
          </p:cNvPr>
          <p:cNvSpPr txBox="1"/>
          <p:nvPr/>
        </p:nvSpPr>
        <p:spPr>
          <a:xfrm>
            <a:off x="602824" y="4140638"/>
            <a:ext cx="3048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www.planet-terre.ens-lyon.fr/</a:t>
            </a:r>
          </a:p>
        </p:txBody>
      </p:sp>
      <p:pic>
        <p:nvPicPr>
          <p:cNvPr id="12" name="Picture 11" descr="Diagram, schematic&#10;&#10;Description automatically generated">
            <a:extLst>
              <a:ext uri="{FF2B5EF4-FFF2-40B4-BE49-F238E27FC236}">
                <a16:creationId xmlns:a16="http://schemas.microsoft.com/office/drawing/2014/main" id="{B583EBAC-1257-4DC1-B519-25AFFF84B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517" y="962999"/>
            <a:ext cx="3653243" cy="33134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F24364C-9934-4FFB-B870-5920B54F3C4C}"/>
              </a:ext>
            </a:extLst>
          </p:cNvPr>
          <p:cNvSpPr txBox="1"/>
          <p:nvPr/>
        </p:nvSpPr>
        <p:spPr>
          <a:xfrm>
            <a:off x="9539166" y="4633661"/>
            <a:ext cx="22171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/dpelletier.profweb.ca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B4B967-1A7C-4F3A-A793-4899EA8EE632}"/>
              </a:ext>
            </a:extLst>
          </p:cNvPr>
          <p:cNvSpPr txBox="1"/>
          <p:nvPr/>
        </p:nvSpPr>
        <p:spPr>
          <a:xfrm>
            <a:off x="602824" y="4444039"/>
            <a:ext cx="869180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err="1"/>
              <a:t>Utilise</a:t>
            </a:r>
            <a:r>
              <a:rPr lang="en-US" sz="2000" dirty="0"/>
              <a:t> tables </a:t>
            </a:r>
            <a:r>
              <a:rPr lang="en-US" sz="2000" dirty="0" err="1"/>
              <a:t>chaldéennes</a:t>
            </a:r>
            <a:r>
              <a:rPr lang="en-US" sz="2000" dirty="0"/>
              <a:t>, </a:t>
            </a:r>
            <a:r>
              <a:rPr lang="en-US" sz="2000" dirty="0" err="1"/>
              <a:t>mais</a:t>
            </a:r>
            <a:r>
              <a:rPr lang="en-US" sz="2000" dirty="0"/>
              <a:t> fait </a:t>
            </a:r>
            <a:r>
              <a:rPr lang="en-US" sz="2000" dirty="0" err="1"/>
              <a:t>aussi</a:t>
            </a:r>
            <a:r>
              <a:rPr lang="en-US" sz="2000" dirty="0"/>
              <a:t> des </a:t>
            </a:r>
            <a:r>
              <a:rPr lang="en-US" sz="2000" dirty="0" err="1"/>
              <a:t>mesures</a:t>
            </a:r>
            <a:endParaRPr lang="en-US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err="1"/>
              <a:t>Modèle</a:t>
            </a:r>
            <a:r>
              <a:rPr lang="en-US" sz="2000" dirty="0"/>
              <a:t>: 	</a:t>
            </a:r>
            <a:r>
              <a:rPr lang="en-US" sz="2000" dirty="0" err="1"/>
              <a:t>Planètes</a:t>
            </a:r>
            <a:r>
              <a:rPr lang="en-US" sz="2000" dirty="0"/>
              <a:t>: </a:t>
            </a:r>
            <a:r>
              <a:rPr lang="en-US" sz="2000" dirty="0" err="1"/>
              <a:t>épicycle</a:t>
            </a:r>
            <a:r>
              <a:rPr lang="en-US" sz="2000" dirty="0"/>
              <a:t> sur </a:t>
            </a:r>
            <a:r>
              <a:rPr lang="en-US" sz="2000" dirty="0" err="1"/>
              <a:t>déférent</a:t>
            </a:r>
            <a:r>
              <a:rPr lang="en-US" sz="2000" dirty="0"/>
              <a:t>, </a:t>
            </a:r>
            <a:r>
              <a:rPr lang="en-US" sz="2000" dirty="0" err="1"/>
              <a:t>équant</a:t>
            </a:r>
            <a:endParaRPr lang="en-US" sz="2000" dirty="0"/>
          </a:p>
          <a:p>
            <a:pPr>
              <a:buClr>
                <a:schemeClr val="accent2"/>
              </a:buClr>
            </a:pPr>
            <a:r>
              <a:rPr lang="en-US" sz="2000" dirty="0"/>
              <a:t>			Soleil, Lune: </a:t>
            </a:r>
            <a:r>
              <a:rPr lang="en-US" sz="2000" dirty="0" err="1"/>
              <a:t>seulement</a:t>
            </a:r>
            <a:r>
              <a:rPr lang="en-US" sz="2000" dirty="0"/>
              <a:t> </a:t>
            </a:r>
            <a:r>
              <a:rPr lang="en-US" sz="2000" dirty="0" err="1"/>
              <a:t>équant</a:t>
            </a:r>
            <a:endParaRPr lang="en-US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Plus tard:  </a:t>
            </a:r>
            <a:r>
              <a:rPr lang="en-US" sz="2000" dirty="0" err="1"/>
              <a:t>modèle</a:t>
            </a:r>
            <a:r>
              <a:rPr lang="en-US" sz="2000" dirty="0"/>
              <a:t> plus </a:t>
            </a:r>
            <a:r>
              <a:rPr lang="en-US" sz="2000" dirty="0" err="1"/>
              <a:t>complexe</a:t>
            </a:r>
            <a:r>
              <a:rPr lang="en-US" sz="2000" dirty="0"/>
              <a:t> pour la Lune, correct pour les positions;</a:t>
            </a:r>
            <a:br>
              <a:rPr lang="en-US" sz="2000" dirty="0"/>
            </a:br>
            <a:r>
              <a:rPr lang="en-US" sz="2000" dirty="0"/>
              <a:t>			</a:t>
            </a:r>
            <a:r>
              <a:rPr lang="en-US" sz="2000" dirty="0" err="1"/>
              <a:t>mais</a:t>
            </a:r>
            <a:r>
              <a:rPr lang="en-US" sz="2000" dirty="0"/>
              <a:t> qui fait changer </a:t>
            </a:r>
            <a:r>
              <a:rPr lang="en-US" sz="2000" dirty="0" err="1"/>
              <a:t>sa</a:t>
            </a:r>
            <a:r>
              <a:rPr lang="en-US" sz="2000" dirty="0"/>
              <a:t> distance (et </a:t>
            </a:r>
            <a:r>
              <a:rPr lang="en-US" sz="2000" dirty="0" err="1"/>
              <a:t>donc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grandeur) d’un </a:t>
            </a:r>
            <a:r>
              <a:rPr lang="en-US" sz="2000" dirty="0" err="1"/>
              <a:t>facteur</a:t>
            </a:r>
            <a:r>
              <a:rPr lang="en-US" sz="2000" dirty="0"/>
              <a:t> 2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err="1"/>
              <a:t>Ptolémée</a:t>
            </a:r>
            <a:r>
              <a:rPr lang="en-US" sz="2000" dirty="0"/>
              <a:t> a </a:t>
            </a:r>
            <a:r>
              <a:rPr lang="en-US" sz="2000" dirty="0" err="1"/>
              <a:t>aussi</a:t>
            </a:r>
            <a:r>
              <a:rPr lang="en-US" sz="2000" dirty="0"/>
              <a:t> </a:t>
            </a:r>
            <a:r>
              <a:rPr lang="en-US" sz="2000" dirty="0" err="1"/>
              <a:t>écrit</a:t>
            </a:r>
            <a:r>
              <a:rPr lang="en-US" sz="2000" dirty="0"/>
              <a:t> un </a:t>
            </a:r>
            <a:r>
              <a:rPr lang="en-US" sz="2000" dirty="0" err="1"/>
              <a:t>traité</a:t>
            </a:r>
            <a:r>
              <a:rPr lang="en-US" sz="2000" dirty="0"/>
              <a:t> de </a:t>
            </a:r>
            <a:r>
              <a:rPr lang="en-US" sz="2000" dirty="0" err="1"/>
              <a:t>géographie</a:t>
            </a:r>
            <a:r>
              <a:rPr lang="en-US" sz="2000" dirty="0"/>
              <a:t> et </a:t>
            </a:r>
            <a:r>
              <a:rPr lang="en-US" sz="2000" dirty="0" err="1"/>
              <a:t>d’astrologie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99157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686457-FAF5-42D1-9654-A1FF852A566B}"/>
              </a:ext>
            </a:extLst>
          </p:cNvPr>
          <p:cNvSpPr txBox="1"/>
          <p:nvPr/>
        </p:nvSpPr>
        <p:spPr>
          <a:xfrm>
            <a:off x="384222" y="-24208"/>
            <a:ext cx="10172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2"/>
                </a:solidFill>
              </a:rPr>
              <a:t>Détermination</a:t>
            </a:r>
            <a:r>
              <a:rPr lang="en-US" sz="2000" b="1" dirty="0">
                <a:solidFill>
                  <a:schemeClr val="accent2"/>
                </a:solidFill>
              </a:rPr>
              <a:t> des </a:t>
            </a:r>
            <a:r>
              <a:rPr lang="en-US" sz="2000" b="1" dirty="0" err="1">
                <a:solidFill>
                  <a:schemeClr val="accent2"/>
                </a:solidFill>
              </a:rPr>
              <a:t>diamètres</a:t>
            </a:r>
            <a:r>
              <a:rPr lang="en-US" sz="2000" b="1" dirty="0">
                <a:solidFill>
                  <a:schemeClr val="accent2"/>
                </a:solidFill>
              </a:rPr>
              <a:t> et distances de Soleil, Terre et Lune par </a:t>
            </a:r>
            <a:r>
              <a:rPr lang="en-US" sz="2000" b="1" dirty="0" err="1">
                <a:solidFill>
                  <a:schemeClr val="accent2"/>
                </a:solidFill>
              </a:rPr>
              <a:t>Aristarche</a:t>
            </a:r>
            <a:r>
              <a:rPr lang="en-US" sz="2000" b="1" dirty="0">
                <a:solidFill>
                  <a:schemeClr val="accent2"/>
                </a:solidFill>
              </a:rPr>
              <a:t>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F360E1-60B0-409D-93BE-212B791EFBA7}"/>
                  </a:ext>
                </a:extLst>
              </p:cNvPr>
              <p:cNvSpPr txBox="1"/>
              <p:nvPr/>
            </p:nvSpPr>
            <p:spPr>
              <a:xfrm>
                <a:off x="187257" y="2522655"/>
                <a:ext cx="9929856" cy="2584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Mesurer </a:t>
                </a:r>
                <a:r>
                  <a:rPr lang="en-US" sz="2000" dirty="0" err="1"/>
                  <a:t>lors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d’une</a:t>
                </a:r>
                <a:r>
                  <a:rPr lang="en-US" sz="2000" dirty="0"/>
                  <a:t> eclipse </a:t>
                </a:r>
                <a:r>
                  <a:rPr lang="en-US" sz="2000" dirty="0" err="1"/>
                  <a:t>lunaire</a:t>
                </a:r>
                <a:r>
                  <a:rPr lang="en-US" sz="2000" dirty="0"/>
                  <a:t> le temps </a:t>
                </a:r>
                <a:r>
                  <a:rPr lang="en-US" sz="2000" dirty="0" err="1"/>
                  <a:t>d’entrée</a:t>
                </a:r>
                <a:br>
                  <a:rPr lang="en-US" sz="2000" dirty="0"/>
                </a:br>
                <a:r>
                  <a:rPr lang="en-US" sz="2000" dirty="0"/>
                  <a:t>de la lune dans </a:t>
                </a:r>
                <a:r>
                  <a:rPr lang="en-US" sz="2000" dirty="0" err="1"/>
                  <a:t>l’ombre</a:t>
                </a:r>
                <a:r>
                  <a:rPr lang="en-US" sz="2000" dirty="0"/>
                  <a:t> et la durée dans </a:t>
                </a:r>
                <a:r>
                  <a:rPr lang="en-US" sz="2000" dirty="0" err="1"/>
                  <a:t>l’ombre</a:t>
                </a:r>
                <a:r>
                  <a:rPr lang="en-US" sz="2000" dirty="0"/>
                  <a:t>: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br>
                  <a:rPr lang="en-US" sz="2000" dirty="0"/>
                </a:br>
                <a:endParaRPr lang="en-US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 err="1"/>
                  <a:t>Mesurer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l’angle</a:t>
                </a:r>
                <a:r>
                  <a:rPr lang="en-US" sz="2000" dirty="0"/>
                  <a:t> de </a:t>
                </a:r>
                <a:r>
                  <a:rPr lang="en-US" sz="2000" dirty="0" err="1"/>
                  <a:t>visée</a:t>
                </a:r>
                <a:r>
                  <a:rPr lang="en-US" sz="2000" dirty="0"/>
                  <a:t> de la Lune 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𝑇𝐿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        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e>
                      <m:sub/>
                    </m:sSub>
                  </m:oMath>
                </a14:m>
                <a:br>
                  <a:rPr lang="en-US" sz="2000" b="0" dirty="0">
                    <a:ea typeface="Cambria Math" panose="02040503050406030204" pitchFamily="18" charset="0"/>
                  </a:rPr>
                </a:br>
                <a:r>
                  <a:rPr lang="en-US" sz="2000" b="0" dirty="0">
                    <a:ea typeface="Cambria Math" panose="02040503050406030204" pitchFamily="18" charset="0"/>
                  </a:rPr>
                  <a:t>  </a:t>
                </a:r>
              </a:p>
              <a:p>
                <a:br>
                  <a:rPr lang="en-US" sz="20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000" dirty="0"/>
                  <a:t>		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F360E1-60B0-409D-93BE-212B791EF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57" y="2522655"/>
                <a:ext cx="9929856" cy="2584747"/>
              </a:xfrm>
              <a:prstGeom prst="rect">
                <a:avLst/>
              </a:prstGeom>
              <a:blipFill>
                <a:blip r:embed="rId3"/>
                <a:stretch>
                  <a:fillRect l="-614" t="-1415"/>
                </a:stretch>
              </a:blipFill>
            </p:spPr>
            <p:txBody>
              <a:bodyPr/>
              <a:lstStyle/>
              <a:p>
                <a:r>
                  <a:rPr lang="fr-L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69A22EF-10BF-4FF8-93BA-107A1B8622D6}"/>
                  </a:ext>
                </a:extLst>
              </p:cNvPr>
              <p:cNvSpPr txBox="1"/>
              <p:nvPr/>
            </p:nvSpPr>
            <p:spPr>
              <a:xfrm>
                <a:off x="7797365" y="1200377"/>
                <a:ext cx="421782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diamètres</a:t>
                </a:r>
                <a:r>
                  <a:rPr lang="en-US" sz="2400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2400" dirty="0"/>
                  <a:t> distances</a:t>
                </a:r>
                <a:br>
                  <a:rPr lang="en-US" sz="2400" dirty="0"/>
                </a:br>
                <a:r>
                  <a:rPr lang="en-US" sz="2000" dirty="0"/>
                  <a:t>T = Terre  L = Lune   S = Soleil	</a:t>
                </a:r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69A22EF-10BF-4FF8-93BA-107A1B862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365" y="1200377"/>
                <a:ext cx="4217821" cy="769441"/>
              </a:xfrm>
              <a:prstGeom prst="rect">
                <a:avLst/>
              </a:prstGeom>
              <a:blipFill>
                <a:blip r:embed="rId4"/>
                <a:stretch>
                  <a:fillRect l="-1445" t="-6349" r="-1301" b="-13492"/>
                </a:stretch>
              </a:blipFill>
            </p:spPr>
            <p:txBody>
              <a:bodyPr/>
              <a:lstStyle/>
              <a:p>
                <a:r>
                  <a:rPr lang="fr-L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FA4E6747-7AF3-4448-929A-862AFC1E172E}"/>
              </a:ext>
            </a:extLst>
          </p:cNvPr>
          <p:cNvGrpSpPr/>
          <p:nvPr/>
        </p:nvGrpSpPr>
        <p:grpSpPr>
          <a:xfrm>
            <a:off x="1057203" y="4043767"/>
            <a:ext cx="2599405" cy="1702403"/>
            <a:chOff x="73574" y="3878541"/>
            <a:chExt cx="2599405" cy="170240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944D3B8-099E-43A1-A8D8-63ADC4614A46}"/>
                </a:ext>
              </a:extLst>
            </p:cNvPr>
            <p:cNvSpPr/>
            <p:nvPr/>
          </p:nvSpPr>
          <p:spPr>
            <a:xfrm>
              <a:off x="504497" y="4654441"/>
              <a:ext cx="924910" cy="86622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8576055-15BC-4D27-93EB-D17B064089EA}"/>
                </a:ext>
              </a:extLst>
            </p:cNvPr>
            <p:cNvCxnSpPr>
              <a:cxnSpLocks/>
            </p:cNvCxnSpPr>
            <p:nvPr/>
          </p:nvCxnSpPr>
          <p:spPr>
            <a:xfrm>
              <a:off x="225974" y="4654441"/>
              <a:ext cx="7357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0409F94-73EB-428D-B10B-FF67639596BE}"/>
                </a:ext>
              </a:extLst>
            </p:cNvPr>
            <p:cNvCxnSpPr/>
            <p:nvPr/>
          </p:nvCxnSpPr>
          <p:spPr>
            <a:xfrm>
              <a:off x="126123" y="4872372"/>
              <a:ext cx="3783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BB2D7D3-1AA9-4A1C-AE7C-FEFB6155B6D5}"/>
                </a:ext>
              </a:extLst>
            </p:cNvPr>
            <p:cNvCxnSpPr/>
            <p:nvPr/>
          </p:nvCxnSpPr>
          <p:spPr>
            <a:xfrm>
              <a:off x="73574" y="5097907"/>
              <a:ext cx="3783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2FF4BA4-EDDC-419D-8A3F-517887BE64EF}"/>
                </a:ext>
              </a:extLst>
            </p:cNvPr>
            <p:cNvCxnSpPr/>
            <p:nvPr/>
          </p:nvCxnSpPr>
          <p:spPr>
            <a:xfrm>
              <a:off x="126123" y="5276583"/>
              <a:ext cx="3783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81C9B52-478C-4D20-A25E-A791571FEE0F}"/>
                </a:ext>
              </a:extLst>
            </p:cNvPr>
            <p:cNvCxnSpPr>
              <a:cxnSpLocks/>
              <a:endCxn id="25" idx="4"/>
            </p:cNvCxnSpPr>
            <p:nvPr/>
          </p:nvCxnSpPr>
          <p:spPr>
            <a:xfrm>
              <a:off x="162911" y="5515973"/>
              <a:ext cx="804041" cy="46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B4C7471-C357-4D99-93B7-5543F3232298}"/>
                </a:ext>
              </a:extLst>
            </p:cNvPr>
            <p:cNvCxnSpPr>
              <a:stCxn id="25" idx="0"/>
            </p:cNvCxnSpPr>
            <p:nvPr/>
          </p:nvCxnSpPr>
          <p:spPr>
            <a:xfrm>
              <a:off x="966952" y="4654441"/>
              <a:ext cx="12612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597550D-917A-4870-B348-C6092A6CB16D}"/>
                </a:ext>
              </a:extLst>
            </p:cNvPr>
            <p:cNvCxnSpPr>
              <a:stCxn id="25" idx="4"/>
            </p:cNvCxnSpPr>
            <p:nvPr/>
          </p:nvCxnSpPr>
          <p:spPr>
            <a:xfrm flipV="1">
              <a:off x="966952" y="5515973"/>
              <a:ext cx="1303282" cy="46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30FCEF4-B5C8-46A1-999D-4181879D37E1}"/>
                </a:ext>
              </a:extLst>
            </p:cNvPr>
            <p:cNvSpPr/>
            <p:nvPr/>
          </p:nvSpPr>
          <p:spPr>
            <a:xfrm>
              <a:off x="1891862" y="5276583"/>
              <a:ext cx="220717" cy="2393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EA961F7-12DC-4369-8880-66C61D0D133E}"/>
                </a:ext>
              </a:extLst>
            </p:cNvPr>
            <p:cNvCxnSpPr>
              <a:cxnSpLocks/>
              <a:stCxn id="41" idx="0"/>
            </p:cNvCxnSpPr>
            <p:nvPr/>
          </p:nvCxnSpPr>
          <p:spPr>
            <a:xfrm flipV="1">
              <a:off x="2002221" y="4898687"/>
              <a:ext cx="0" cy="37789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6BCECA1-C54F-4B83-B6B3-4B2DF142118C}"/>
                </a:ext>
              </a:extLst>
            </p:cNvPr>
            <p:cNvSpPr txBox="1"/>
            <p:nvPr/>
          </p:nvSpPr>
          <p:spPr>
            <a:xfrm>
              <a:off x="846081" y="4907688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266B5D1-2ECA-416E-B4B5-90423BACECFD}"/>
                </a:ext>
              </a:extLst>
            </p:cNvPr>
            <p:cNvSpPr txBox="1"/>
            <p:nvPr/>
          </p:nvSpPr>
          <p:spPr>
            <a:xfrm>
              <a:off x="2374499" y="5211612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D37217E-6BCA-4678-82D6-4792D66E4BA6}"/>
                    </a:ext>
                  </a:extLst>
                </p:cNvPr>
                <p:cNvSpPr txBox="1"/>
                <p:nvPr/>
              </p:nvSpPr>
              <p:spPr>
                <a:xfrm>
                  <a:off x="1208004" y="3878541"/>
                  <a:ext cx="683858" cy="65620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𝑳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𝑻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D37217E-6BCA-4678-82D6-4792D66E4B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8004" y="3878541"/>
                  <a:ext cx="683858" cy="65620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267C094-C5A1-4F2E-80DD-94154F91A7DE}"/>
              </a:ext>
            </a:extLst>
          </p:cNvPr>
          <p:cNvGrpSpPr/>
          <p:nvPr/>
        </p:nvGrpSpPr>
        <p:grpSpPr>
          <a:xfrm>
            <a:off x="5892348" y="4259690"/>
            <a:ext cx="2507964" cy="1332037"/>
            <a:chOff x="6208445" y="3608356"/>
            <a:chExt cx="2507964" cy="1332037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ACC4D634-A671-40B4-8E26-E0C6FB8EF8DA}"/>
                </a:ext>
              </a:extLst>
            </p:cNvPr>
            <p:cNvGrpSpPr/>
            <p:nvPr/>
          </p:nvGrpSpPr>
          <p:grpSpPr>
            <a:xfrm>
              <a:off x="6354659" y="3608356"/>
              <a:ext cx="2361750" cy="1332037"/>
              <a:chOff x="8676719" y="3798947"/>
              <a:chExt cx="2361750" cy="1332037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3CFFA9E6-C28E-4D67-AFC4-B3746F1CFDB4}"/>
                  </a:ext>
                </a:extLst>
              </p:cNvPr>
              <p:cNvGrpSpPr/>
              <p:nvPr/>
            </p:nvGrpSpPr>
            <p:grpSpPr>
              <a:xfrm>
                <a:off x="8676719" y="3798947"/>
                <a:ext cx="2361750" cy="1332037"/>
                <a:chOff x="4133419" y="4424907"/>
                <a:chExt cx="2361750" cy="1332037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94B054DF-E4E8-4CDF-A525-EA75FA599477}"/>
                    </a:ext>
                  </a:extLst>
                </p:cNvPr>
                <p:cNvGrpSpPr/>
                <p:nvPr/>
              </p:nvGrpSpPr>
              <p:grpSpPr>
                <a:xfrm>
                  <a:off x="4133419" y="4424907"/>
                  <a:ext cx="2361750" cy="1332037"/>
                  <a:chOff x="158880" y="3867804"/>
                  <a:chExt cx="2027272" cy="1145058"/>
                </a:xfrm>
              </p:grpSpPr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564D0339-5D65-4985-BD42-EC3584BC4FB5}"/>
                      </a:ext>
                    </a:extLst>
                  </p:cNvPr>
                  <p:cNvSpPr/>
                  <p:nvPr/>
                </p:nvSpPr>
                <p:spPr>
                  <a:xfrm>
                    <a:off x="1534510" y="4179634"/>
                    <a:ext cx="557049" cy="578069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" name="Straight Connector 6">
                    <a:extLst>
                      <a:ext uri="{FF2B5EF4-FFF2-40B4-BE49-F238E27FC236}">
                        <a16:creationId xmlns:a16="http://schemas.microsoft.com/office/drawing/2014/main" id="{0DDB790A-AC60-4B5B-87E6-132C19499B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15310" y="4120054"/>
                    <a:ext cx="1776249" cy="33107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>
                    <a:extLst>
                      <a:ext uri="{FF2B5EF4-FFF2-40B4-BE49-F238E27FC236}">
                        <a16:creationId xmlns:a16="http://schemas.microsoft.com/office/drawing/2014/main" id="{1E9FC39F-5A6C-4BEE-894B-50B38CC040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5310" y="4468669"/>
                    <a:ext cx="1870842" cy="36786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" name="TextBox 12">
                        <a:extLst>
                          <a:ext uri="{FF2B5EF4-FFF2-40B4-BE49-F238E27FC236}">
                            <a16:creationId xmlns:a16="http://schemas.microsoft.com/office/drawing/2014/main" id="{C80F4068-CDB9-4711-A672-9D8C84ED77D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58880" y="3867804"/>
                        <a:ext cx="924910" cy="3174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𝑳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m:oMathPara>
                        </a14:m>
                        <a:endParaRPr lang="en-US" b="1" dirty="0"/>
                      </a:p>
                    </p:txBody>
                  </p:sp>
                </mc:Choice>
                <mc:Fallback xmlns="">
                  <p:sp>
                    <p:nvSpPr>
                      <p:cNvPr id="13" name="TextBox 12">
                        <a:extLst>
                          <a:ext uri="{FF2B5EF4-FFF2-40B4-BE49-F238E27FC236}">
                            <a16:creationId xmlns:a16="http://schemas.microsoft.com/office/drawing/2014/main" id="{C80F4068-CDB9-4711-A672-9D8C84ED77D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58880" y="3867804"/>
                        <a:ext cx="924910" cy="317488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353006EF-91DA-4613-B9A3-0A5BF381FF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15310" y="4455954"/>
                    <a:ext cx="1497723" cy="3946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3BD453C8-8A23-4957-ABA2-7C11AF04DF5C}"/>
                      </a:ext>
                    </a:extLst>
                  </p:cNvPr>
                  <p:cNvCxnSpPr>
                    <a:stCxn id="5" idx="0"/>
                    <a:endCxn id="5" idx="4"/>
                  </p:cNvCxnSpPr>
                  <p:nvPr/>
                </p:nvCxnSpPr>
                <p:spPr>
                  <a:xfrm>
                    <a:off x="1813035" y="4179634"/>
                    <a:ext cx="0" cy="578069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9E208A96-F1C6-4232-98ED-7016607AE70C}"/>
                      </a:ext>
                    </a:extLst>
                  </p:cNvPr>
                  <p:cNvSpPr txBox="1"/>
                  <p:nvPr/>
                </p:nvSpPr>
                <p:spPr>
                  <a:xfrm>
                    <a:off x="1540492" y="4695373"/>
                    <a:ext cx="256208" cy="31748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L</a:t>
                    </a:r>
                  </a:p>
                </p:txBody>
              </p:sp>
            </p:grp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E2DE761-35C9-450E-BD68-D9F6F16A80DD}"/>
                    </a:ext>
                  </a:extLst>
                </p:cNvPr>
                <p:cNvSpPr txBox="1"/>
                <p:nvPr/>
              </p:nvSpPr>
              <p:spPr>
                <a:xfrm>
                  <a:off x="4668231" y="5237694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70C0"/>
                      </a:solidFill>
                    </a:rPr>
                    <a:t>d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BA8AF33-061E-447B-B342-EE4539CF3E14}"/>
                    </a:ext>
                  </a:extLst>
                </p:cNvPr>
                <p:cNvSpPr txBox="1"/>
                <p:nvPr/>
              </p:nvSpPr>
              <p:spPr>
                <a:xfrm>
                  <a:off x="6022431" y="4898687"/>
                  <a:ext cx="33633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D</a:t>
                  </a:r>
                </a:p>
              </p:txBody>
            </p:sp>
          </p:grpSp>
          <p:sp>
            <p:nvSpPr>
              <p:cNvPr id="72" name="Arc 71">
                <a:extLst>
                  <a:ext uri="{FF2B5EF4-FFF2-40B4-BE49-F238E27FC236}">
                    <a16:creationId xmlns:a16="http://schemas.microsoft.com/office/drawing/2014/main" id="{60E62F3A-454F-4822-AA3B-76F6A0397DDE}"/>
                  </a:ext>
                </a:extLst>
              </p:cNvPr>
              <p:cNvSpPr/>
              <p:nvPr/>
            </p:nvSpPr>
            <p:spPr>
              <a:xfrm>
                <a:off x="9172136" y="4434226"/>
                <a:ext cx="78791" cy="2986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A02E3FA-9280-4D85-9263-37828478EA1D}"/>
                </a:ext>
              </a:extLst>
            </p:cNvPr>
            <p:cNvSpPr txBox="1"/>
            <p:nvPr/>
          </p:nvSpPr>
          <p:spPr>
            <a:xfrm>
              <a:off x="6208445" y="4084391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C9A8015-25D0-4570-A330-FAAEB03DDDA8}"/>
              </a:ext>
            </a:extLst>
          </p:cNvPr>
          <p:cNvSpPr txBox="1"/>
          <p:nvPr/>
        </p:nvSpPr>
        <p:spPr>
          <a:xfrm>
            <a:off x="467591" y="919926"/>
            <a:ext cx="62426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2000" dirty="0">
                <a:solidFill>
                  <a:srgbClr val="00B0F0"/>
                </a:solidFill>
              </a:rPr>
              <a:t>Il ne suffit pas d’avoir un modèle, il faut aussi connaître les </a:t>
            </a:r>
            <a:br>
              <a:rPr lang="fr-LU" sz="2000" dirty="0">
                <a:solidFill>
                  <a:srgbClr val="00B0F0"/>
                </a:solidFill>
              </a:rPr>
            </a:br>
            <a:r>
              <a:rPr lang="fr-LU" sz="2000" dirty="0">
                <a:solidFill>
                  <a:srgbClr val="00B0F0"/>
                </a:solidFill>
              </a:rPr>
              <a:t>paramètres de ce modèles pour le comparer aux données</a:t>
            </a:r>
            <a:br>
              <a:rPr lang="fr-LU" sz="2000" dirty="0">
                <a:solidFill>
                  <a:srgbClr val="00B0F0"/>
                </a:solidFill>
              </a:rPr>
            </a:br>
            <a:r>
              <a:rPr lang="fr-LU" sz="2000" dirty="0">
                <a:solidFill>
                  <a:srgbClr val="00B0F0"/>
                </a:solidFill>
                <a:sym typeface="Symbol" panose="05050102010706020507" pitchFamily="18" charset="2"/>
              </a:rPr>
              <a:t> </a:t>
            </a:r>
            <a:r>
              <a:rPr lang="fr-LU" sz="2000" dirty="0" err="1">
                <a:solidFill>
                  <a:srgbClr val="00B0F0"/>
                </a:solidFill>
                <a:sym typeface="Symbol" panose="05050102010706020507" pitchFamily="18" charset="2"/>
              </a:rPr>
              <a:t>Aristarche</a:t>
            </a:r>
            <a:r>
              <a:rPr lang="fr-LU" sz="2000" dirty="0">
                <a:solidFill>
                  <a:srgbClr val="00B0F0"/>
                </a:solidFill>
                <a:sym typeface="Symbol" panose="05050102010706020507" pitchFamily="18" charset="2"/>
              </a:rPr>
              <a:t> en fait la détermination </a:t>
            </a:r>
            <a:r>
              <a:rPr lang="fr-LU" sz="2000" b="1" dirty="0">
                <a:solidFill>
                  <a:srgbClr val="00B0F0"/>
                </a:solidFill>
                <a:sym typeface="Symbol" panose="05050102010706020507" pitchFamily="18" charset="2"/>
              </a:rPr>
              <a:t>« en principe »</a:t>
            </a:r>
            <a:endParaRPr lang="fr-LU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72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686457-FAF5-42D1-9654-A1FF852A566B}"/>
              </a:ext>
            </a:extLst>
          </p:cNvPr>
          <p:cNvSpPr txBox="1"/>
          <p:nvPr/>
        </p:nvSpPr>
        <p:spPr>
          <a:xfrm>
            <a:off x="435725" y="0"/>
            <a:ext cx="9754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2"/>
                </a:solidFill>
              </a:rPr>
              <a:t>Exemple</a:t>
            </a:r>
            <a:r>
              <a:rPr lang="en-US" sz="2000" b="1" dirty="0">
                <a:solidFill>
                  <a:schemeClr val="accent2"/>
                </a:solidFill>
              </a:rPr>
              <a:t> de </a:t>
            </a:r>
            <a:r>
              <a:rPr lang="en-US" sz="2000" b="1" dirty="0" err="1">
                <a:solidFill>
                  <a:schemeClr val="accent2"/>
                </a:solidFill>
              </a:rPr>
              <a:t>Calcul</a:t>
            </a:r>
            <a:r>
              <a:rPr lang="en-US" sz="2000" b="1" dirty="0">
                <a:solidFill>
                  <a:schemeClr val="accent2"/>
                </a:solidFill>
              </a:rPr>
              <a:t>: </a:t>
            </a:r>
            <a:r>
              <a:rPr lang="en-US" sz="2000" b="1" dirty="0" err="1">
                <a:solidFill>
                  <a:schemeClr val="accent2"/>
                </a:solidFill>
              </a:rPr>
              <a:t>Détermination</a:t>
            </a:r>
            <a:r>
              <a:rPr lang="en-US" sz="2000" b="1" dirty="0">
                <a:solidFill>
                  <a:schemeClr val="accent2"/>
                </a:solidFill>
              </a:rPr>
              <a:t> des </a:t>
            </a:r>
            <a:r>
              <a:rPr lang="en-US" sz="2000" b="1" dirty="0" err="1">
                <a:solidFill>
                  <a:schemeClr val="accent2"/>
                </a:solidFill>
              </a:rPr>
              <a:t>paramètres</a:t>
            </a:r>
            <a:r>
              <a:rPr lang="en-US" sz="2000" b="1" dirty="0">
                <a:solidFill>
                  <a:schemeClr val="accent2"/>
                </a:solidFill>
              </a:rPr>
              <a:t> du </a:t>
            </a:r>
            <a:r>
              <a:rPr lang="en-US" sz="2000" b="1" dirty="0" err="1">
                <a:solidFill>
                  <a:schemeClr val="accent2"/>
                </a:solidFill>
              </a:rPr>
              <a:t>modèle</a:t>
            </a:r>
            <a:r>
              <a:rPr lang="en-US" sz="2000" b="1" dirty="0">
                <a:solidFill>
                  <a:schemeClr val="accent2"/>
                </a:solidFill>
              </a:rPr>
              <a:t> par </a:t>
            </a:r>
            <a:r>
              <a:rPr lang="en-US" sz="2000" b="1" dirty="0" err="1">
                <a:solidFill>
                  <a:schemeClr val="accent2"/>
                </a:solidFill>
              </a:rPr>
              <a:t>Aristarche</a:t>
            </a:r>
            <a:r>
              <a:rPr lang="en-US" sz="2000" b="1" dirty="0">
                <a:solidFill>
                  <a:schemeClr val="accent2"/>
                </a:solidFill>
              </a:rPr>
              <a:t>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F360E1-60B0-409D-93BE-212B791EFBA7}"/>
                  </a:ext>
                </a:extLst>
              </p:cNvPr>
              <p:cNvSpPr txBox="1"/>
              <p:nvPr/>
            </p:nvSpPr>
            <p:spPr>
              <a:xfrm>
                <a:off x="320762" y="984527"/>
                <a:ext cx="9049408" cy="2656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 startAt="4"/>
                </a:pPr>
                <a:r>
                  <a:rPr lang="en-US" sz="2000" dirty="0" err="1"/>
                  <a:t>Mesurer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l’angle</a:t>
                </a:r>
                <a:r>
                  <a:rPr lang="en-US" sz="2000" dirty="0"/>
                  <a:t> de lune-soleil à la demi-lune  		</a:t>
                </a:r>
                <a:br>
                  <a:rPr lang="en-US" sz="2000" dirty="0"/>
                </a:br>
                <a:br>
                  <a:rPr lang="en-US" sz="2000" dirty="0"/>
                </a:b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𝐿𝑆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𝐿𝑆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𝑇𝐿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𝑇𝐿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            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𝐿𝑆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  <a:p>
                <a:pPr marL="342900" indent="-342900">
                  <a:buFont typeface="+mj-lt"/>
                  <a:buAutoNum type="arabicPeriod" startAt="4"/>
                </a:pPr>
                <a:endParaRPr lang="en-US" sz="2000" dirty="0"/>
              </a:p>
              <a:p>
                <a:pPr marL="342900" indent="-342900">
                  <a:buFont typeface="+mj-lt"/>
                  <a:buAutoNum type="arabicPeriod" startAt="4"/>
                </a:pPr>
                <a:r>
                  <a:rPr lang="en-US" sz="2000" dirty="0"/>
                  <a:t>Mesurer </a:t>
                </a:r>
                <a:r>
                  <a:rPr lang="en-US" sz="2000" dirty="0" err="1"/>
                  <a:t>l’angle</a:t>
                </a:r>
                <a:r>
                  <a:rPr lang="en-US" sz="2000" dirty="0"/>
                  <a:t> de </a:t>
                </a:r>
                <a:r>
                  <a:rPr lang="en-US" sz="2000" dirty="0" err="1"/>
                  <a:t>visée</a:t>
                </a:r>
                <a:r>
                  <a:rPr lang="en-US" sz="2000" dirty="0"/>
                  <a:t> du Soleil     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𝑇𝑆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f>
                          <m:f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𝑇𝑆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e>
                      <m:sub/>
                    </m:sSub>
                  </m:oMath>
                </a14:m>
                <a:br>
                  <a:rPr lang="en-US" sz="2000" dirty="0"/>
                </a:br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	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F360E1-60B0-409D-93BE-212B791EF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62" y="984527"/>
                <a:ext cx="9049408" cy="2656753"/>
              </a:xfrm>
              <a:prstGeom prst="rect">
                <a:avLst/>
              </a:prstGeom>
              <a:blipFill>
                <a:blip r:embed="rId3"/>
                <a:stretch>
                  <a:fillRect l="-674" t="-1379"/>
                </a:stretch>
              </a:blipFill>
            </p:spPr>
            <p:txBody>
              <a:bodyPr/>
              <a:lstStyle/>
              <a:p>
                <a:r>
                  <a:rPr lang="fr-L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69A22EF-10BF-4FF8-93BA-107A1B8622D6}"/>
                  </a:ext>
                </a:extLst>
              </p:cNvPr>
              <p:cNvSpPr txBox="1"/>
              <p:nvPr/>
            </p:nvSpPr>
            <p:spPr>
              <a:xfrm>
                <a:off x="7523550" y="580107"/>
                <a:ext cx="421782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diamètres</a:t>
                </a:r>
                <a:r>
                  <a:rPr lang="en-US" sz="2400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2400" dirty="0"/>
                  <a:t> distances</a:t>
                </a:r>
                <a:br>
                  <a:rPr lang="en-US" sz="2400" dirty="0"/>
                </a:br>
                <a:r>
                  <a:rPr lang="en-US" sz="2000" dirty="0"/>
                  <a:t>T = Terre  L = Lune   S = Soleil	</a:t>
                </a:r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69A22EF-10BF-4FF8-93BA-107A1B862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550" y="580107"/>
                <a:ext cx="4217821" cy="769441"/>
              </a:xfrm>
              <a:prstGeom prst="rect">
                <a:avLst/>
              </a:prstGeom>
              <a:blipFill>
                <a:blip r:embed="rId4"/>
                <a:stretch>
                  <a:fillRect l="-1445" t="-6349" r="-1301" b="-13492"/>
                </a:stretch>
              </a:blipFill>
            </p:spPr>
            <p:txBody>
              <a:bodyPr/>
              <a:lstStyle/>
              <a:p>
                <a:r>
                  <a:rPr lang="fr-L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B6D512A-5568-4DA7-A7BF-28CF2407FFDF}"/>
              </a:ext>
            </a:extLst>
          </p:cNvPr>
          <p:cNvCxnSpPr>
            <a:stCxn id="52" idx="4"/>
            <a:endCxn id="52" idx="0"/>
          </p:cNvCxnSpPr>
          <p:nvPr/>
        </p:nvCxnSpPr>
        <p:spPr>
          <a:xfrm flipV="1">
            <a:off x="837057" y="3715034"/>
            <a:ext cx="0" cy="416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5288DA6B-CD4D-416C-9ECF-622203C0858E}"/>
              </a:ext>
            </a:extLst>
          </p:cNvPr>
          <p:cNvGrpSpPr/>
          <p:nvPr/>
        </p:nvGrpSpPr>
        <p:grpSpPr>
          <a:xfrm>
            <a:off x="116527" y="3383703"/>
            <a:ext cx="6503037" cy="2340144"/>
            <a:chOff x="1932787" y="3264312"/>
            <a:chExt cx="6640774" cy="2413444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F2F2F18-86B8-470E-A94A-7DDF8FB5940D}"/>
                </a:ext>
              </a:extLst>
            </p:cNvPr>
            <p:cNvSpPr/>
            <p:nvPr/>
          </p:nvSpPr>
          <p:spPr>
            <a:xfrm>
              <a:off x="2275687" y="4827316"/>
              <a:ext cx="735724" cy="63772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9D9BC32-A180-4348-A9AB-87530F0EC2DA}"/>
                </a:ext>
              </a:extLst>
            </p:cNvPr>
            <p:cNvCxnSpPr>
              <a:cxnSpLocks/>
            </p:cNvCxnSpPr>
            <p:nvPr/>
          </p:nvCxnSpPr>
          <p:spPr>
            <a:xfrm>
              <a:off x="2677068" y="3599501"/>
              <a:ext cx="0" cy="1546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C12544C-DC89-4EAE-BE8B-D7BEEB32E871}"/>
                </a:ext>
              </a:extLst>
            </p:cNvPr>
            <p:cNvGrpSpPr/>
            <p:nvPr/>
          </p:nvGrpSpPr>
          <p:grpSpPr>
            <a:xfrm>
              <a:off x="1932787" y="3264312"/>
              <a:ext cx="6640774" cy="2413444"/>
              <a:chOff x="7903713" y="3749494"/>
              <a:chExt cx="6640774" cy="2413444"/>
            </a:xfrm>
          </p:grpSpPr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F2C0311F-DE7D-47A0-8A25-1BE3A80CE639}"/>
                  </a:ext>
                </a:extLst>
              </p:cNvPr>
              <p:cNvSpPr/>
              <p:nvPr/>
            </p:nvSpPr>
            <p:spPr>
              <a:xfrm>
                <a:off x="8194759" y="5148091"/>
                <a:ext cx="903407" cy="695062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BD72570D-1E0E-43BD-B995-8574758A461E}"/>
                  </a:ext>
                </a:extLst>
              </p:cNvPr>
              <p:cNvGrpSpPr/>
              <p:nvPr/>
            </p:nvGrpSpPr>
            <p:grpSpPr>
              <a:xfrm>
                <a:off x="7903713" y="3749494"/>
                <a:ext cx="6640774" cy="2413444"/>
                <a:chOff x="7903713" y="3749494"/>
                <a:chExt cx="6640774" cy="241344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TextBox 74">
                      <a:extLst>
                        <a:ext uri="{FF2B5EF4-FFF2-40B4-BE49-F238E27FC236}">
                          <a16:creationId xmlns:a16="http://schemas.microsoft.com/office/drawing/2014/main" id="{7B559609-5F39-4501-9231-35FB68D6AFD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5584" y="4771185"/>
                      <a:ext cx="107751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𝐿𝑆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5" name="TextBox 74">
                      <a:extLst>
                        <a:ext uri="{FF2B5EF4-FFF2-40B4-BE49-F238E27FC236}">
                          <a16:creationId xmlns:a16="http://schemas.microsoft.com/office/drawing/2014/main" id="{7B559609-5F39-4501-9231-35FB68D6AFD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5584" y="4771185"/>
                      <a:ext cx="1077510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517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06D4422D-A4B3-45FE-937B-AD56F546A26F}"/>
                    </a:ext>
                  </a:extLst>
                </p:cNvPr>
                <p:cNvGrpSpPr/>
                <p:nvPr/>
              </p:nvGrpSpPr>
              <p:grpSpPr>
                <a:xfrm>
                  <a:off x="7903713" y="3749494"/>
                  <a:ext cx="6640774" cy="2413444"/>
                  <a:chOff x="7903713" y="3749494"/>
                  <a:chExt cx="6640774" cy="2413444"/>
                </a:xfrm>
              </p:grpSpPr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67B14AB5-077C-4A37-8D5D-AF1787D927E2}"/>
                      </a:ext>
                    </a:extLst>
                  </p:cNvPr>
                  <p:cNvSpPr/>
                  <p:nvPr/>
                </p:nvSpPr>
                <p:spPr>
                  <a:xfrm>
                    <a:off x="8413643" y="4091203"/>
                    <a:ext cx="451722" cy="429641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E3E8769C-ED8F-4776-A5FC-9AFCBA55E180}"/>
                      </a:ext>
                    </a:extLst>
                  </p:cNvPr>
                  <p:cNvSpPr/>
                  <p:nvPr/>
                </p:nvSpPr>
                <p:spPr>
                  <a:xfrm>
                    <a:off x="13466977" y="3796268"/>
                    <a:ext cx="1077510" cy="101299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34C52750-9154-4E7D-80DC-4C32495E46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39504" y="4302763"/>
                    <a:ext cx="5366227" cy="779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D771E324-0484-432B-9284-69CA0BEEA5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39504" y="4302763"/>
                    <a:ext cx="5386451" cy="130617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3F477E4F-58C9-4DA4-9E76-2EC3EE861C39}"/>
                      </a:ext>
                    </a:extLst>
                  </p:cNvPr>
                  <p:cNvSpPr txBox="1"/>
                  <p:nvPr/>
                </p:nvSpPr>
                <p:spPr>
                  <a:xfrm>
                    <a:off x="8859565" y="5793606"/>
                    <a:ext cx="32412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T</a:t>
                    </a:r>
                  </a:p>
                </p:txBody>
              </p: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C8DA78D9-3674-41CC-87E0-B8A01E3CF94B}"/>
                      </a:ext>
                    </a:extLst>
                  </p:cNvPr>
                  <p:cNvSpPr txBox="1"/>
                  <p:nvPr/>
                </p:nvSpPr>
                <p:spPr>
                  <a:xfrm>
                    <a:off x="13825973" y="3964669"/>
                    <a:ext cx="22974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S</a:t>
                    </a:r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86DE1962-D6E1-4A09-B4CE-20451A353ACF}"/>
                      </a:ext>
                    </a:extLst>
                  </p:cNvPr>
                  <p:cNvSpPr txBox="1"/>
                  <p:nvPr/>
                </p:nvSpPr>
                <p:spPr>
                  <a:xfrm>
                    <a:off x="8616644" y="3749494"/>
                    <a:ext cx="29848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L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9" name="TextBox 68">
                        <a:extLst>
                          <a:ext uri="{FF2B5EF4-FFF2-40B4-BE49-F238E27FC236}">
                            <a16:creationId xmlns:a16="http://schemas.microsoft.com/office/drawing/2014/main" id="{AB85BACB-1A09-49CE-858B-AE0B123DC2C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902016" y="3902922"/>
                        <a:ext cx="578069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𝐿𝑆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𝑇𝑆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9" name="TextBox 68">
                        <a:extLst>
                          <a:ext uri="{FF2B5EF4-FFF2-40B4-BE49-F238E27FC236}">
                            <a16:creationId xmlns:a16="http://schemas.microsoft.com/office/drawing/2014/main" id="{AB85BACB-1A09-49CE-858B-AE0B123DC2C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902016" y="3902922"/>
                        <a:ext cx="578069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r="-72043" b="-339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D0C9E034-9D85-4A3A-85BA-DF307561DED8}"/>
                      </a:ext>
                    </a:extLst>
                  </p:cNvPr>
                  <p:cNvSpPr/>
                  <p:nvPr/>
                </p:nvSpPr>
                <p:spPr>
                  <a:xfrm>
                    <a:off x="8408345" y="4104888"/>
                    <a:ext cx="238118" cy="411334"/>
                  </a:xfrm>
                  <a:custGeom>
                    <a:avLst/>
                    <a:gdLst>
                      <a:gd name="connsiteX0" fmla="*/ 233446 w 238118"/>
                      <a:gd name="connsiteY0" fmla="*/ 7543 h 411334"/>
                      <a:gd name="connsiteX1" fmla="*/ 228708 w 238118"/>
                      <a:gd name="connsiteY1" fmla="*/ 125989 h 411334"/>
                      <a:gd name="connsiteX2" fmla="*/ 223970 w 238118"/>
                      <a:gd name="connsiteY2" fmla="*/ 159153 h 411334"/>
                      <a:gd name="connsiteX3" fmla="*/ 233446 w 238118"/>
                      <a:gd name="connsiteY3" fmla="*/ 220745 h 411334"/>
                      <a:gd name="connsiteX4" fmla="*/ 228708 w 238118"/>
                      <a:gd name="connsiteY4" fmla="*/ 301288 h 411334"/>
                      <a:gd name="connsiteX5" fmla="*/ 223970 w 238118"/>
                      <a:gd name="connsiteY5" fmla="*/ 320239 h 411334"/>
                      <a:gd name="connsiteX6" fmla="*/ 228708 w 238118"/>
                      <a:gd name="connsiteY6" fmla="*/ 396045 h 411334"/>
                      <a:gd name="connsiteX7" fmla="*/ 233446 w 238118"/>
                      <a:gd name="connsiteY7" fmla="*/ 410258 h 411334"/>
                      <a:gd name="connsiteX8" fmla="*/ 214494 w 238118"/>
                      <a:gd name="connsiteY8" fmla="*/ 405520 h 411334"/>
                      <a:gd name="connsiteX9" fmla="*/ 186067 w 238118"/>
                      <a:gd name="connsiteY9" fmla="*/ 396045 h 411334"/>
                      <a:gd name="connsiteX10" fmla="*/ 171854 w 238118"/>
                      <a:gd name="connsiteY10" fmla="*/ 391307 h 411334"/>
                      <a:gd name="connsiteX11" fmla="*/ 138689 w 238118"/>
                      <a:gd name="connsiteY11" fmla="*/ 372356 h 411334"/>
                      <a:gd name="connsiteX12" fmla="*/ 119738 w 238118"/>
                      <a:gd name="connsiteY12" fmla="*/ 358142 h 411334"/>
                      <a:gd name="connsiteX13" fmla="*/ 100787 w 238118"/>
                      <a:gd name="connsiteY13" fmla="*/ 348666 h 411334"/>
                      <a:gd name="connsiteX14" fmla="*/ 86573 w 238118"/>
                      <a:gd name="connsiteY14" fmla="*/ 334453 h 411334"/>
                      <a:gd name="connsiteX15" fmla="*/ 34457 w 238118"/>
                      <a:gd name="connsiteY15" fmla="*/ 310764 h 411334"/>
                      <a:gd name="connsiteX16" fmla="*/ 29719 w 238118"/>
                      <a:gd name="connsiteY16" fmla="*/ 296550 h 411334"/>
                      <a:gd name="connsiteX17" fmla="*/ 20244 w 238118"/>
                      <a:gd name="connsiteY17" fmla="*/ 258648 h 411334"/>
                      <a:gd name="connsiteX18" fmla="*/ 15506 w 238118"/>
                      <a:gd name="connsiteY18" fmla="*/ 216007 h 411334"/>
                      <a:gd name="connsiteX19" fmla="*/ 15506 w 238118"/>
                      <a:gd name="connsiteY19" fmla="*/ 130727 h 411334"/>
                      <a:gd name="connsiteX20" fmla="*/ 43933 w 238118"/>
                      <a:gd name="connsiteY20" fmla="*/ 102300 h 411334"/>
                      <a:gd name="connsiteX21" fmla="*/ 58146 w 238118"/>
                      <a:gd name="connsiteY21" fmla="*/ 88086 h 411334"/>
                      <a:gd name="connsiteX22" fmla="*/ 77097 w 238118"/>
                      <a:gd name="connsiteY22" fmla="*/ 45446 h 411334"/>
                      <a:gd name="connsiteX23" fmla="*/ 124476 w 238118"/>
                      <a:gd name="connsiteY23" fmla="*/ 21757 h 411334"/>
                      <a:gd name="connsiteX24" fmla="*/ 157640 w 238118"/>
                      <a:gd name="connsiteY24" fmla="*/ 12281 h 411334"/>
                      <a:gd name="connsiteX25" fmla="*/ 233446 w 238118"/>
                      <a:gd name="connsiteY25" fmla="*/ 7543 h 411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38118" h="411334">
                        <a:moveTo>
                          <a:pt x="233446" y="7543"/>
                        </a:moveTo>
                        <a:cubicBezTo>
                          <a:pt x="245291" y="26494"/>
                          <a:pt x="231173" y="86552"/>
                          <a:pt x="228708" y="125989"/>
                        </a:cubicBezTo>
                        <a:cubicBezTo>
                          <a:pt x="228011" y="137134"/>
                          <a:pt x="223970" y="147986"/>
                          <a:pt x="223970" y="159153"/>
                        </a:cubicBezTo>
                        <a:cubicBezTo>
                          <a:pt x="223970" y="195798"/>
                          <a:pt x="225336" y="196416"/>
                          <a:pt x="233446" y="220745"/>
                        </a:cubicBezTo>
                        <a:cubicBezTo>
                          <a:pt x="231867" y="247593"/>
                          <a:pt x="231258" y="274515"/>
                          <a:pt x="228708" y="301288"/>
                        </a:cubicBezTo>
                        <a:cubicBezTo>
                          <a:pt x="228091" y="307770"/>
                          <a:pt x="223970" y="313728"/>
                          <a:pt x="223970" y="320239"/>
                        </a:cubicBezTo>
                        <a:cubicBezTo>
                          <a:pt x="223970" y="345557"/>
                          <a:pt x="226058" y="370866"/>
                          <a:pt x="228708" y="396045"/>
                        </a:cubicBezTo>
                        <a:cubicBezTo>
                          <a:pt x="229231" y="401012"/>
                          <a:pt x="237601" y="407488"/>
                          <a:pt x="233446" y="410258"/>
                        </a:cubicBezTo>
                        <a:cubicBezTo>
                          <a:pt x="228028" y="413870"/>
                          <a:pt x="220731" y="407391"/>
                          <a:pt x="214494" y="405520"/>
                        </a:cubicBezTo>
                        <a:cubicBezTo>
                          <a:pt x="204927" y="402650"/>
                          <a:pt x="195543" y="399203"/>
                          <a:pt x="186067" y="396045"/>
                        </a:cubicBezTo>
                        <a:lnTo>
                          <a:pt x="171854" y="391307"/>
                        </a:lnTo>
                        <a:cubicBezTo>
                          <a:pt x="103152" y="339778"/>
                          <a:pt x="189333" y="401295"/>
                          <a:pt x="138689" y="372356"/>
                        </a:cubicBezTo>
                        <a:cubicBezTo>
                          <a:pt x="131833" y="368438"/>
                          <a:pt x="126434" y="362327"/>
                          <a:pt x="119738" y="358142"/>
                        </a:cubicBezTo>
                        <a:cubicBezTo>
                          <a:pt x="113749" y="354399"/>
                          <a:pt x="106534" y="352771"/>
                          <a:pt x="100787" y="348666"/>
                        </a:cubicBezTo>
                        <a:cubicBezTo>
                          <a:pt x="95335" y="344772"/>
                          <a:pt x="91720" y="338742"/>
                          <a:pt x="86573" y="334453"/>
                        </a:cubicBezTo>
                        <a:cubicBezTo>
                          <a:pt x="71573" y="321953"/>
                          <a:pt x="52601" y="316812"/>
                          <a:pt x="34457" y="310764"/>
                        </a:cubicBezTo>
                        <a:cubicBezTo>
                          <a:pt x="32878" y="306026"/>
                          <a:pt x="30930" y="301395"/>
                          <a:pt x="29719" y="296550"/>
                        </a:cubicBezTo>
                        <a:lnTo>
                          <a:pt x="20244" y="258648"/>
                        </a:lnTo>
                        <a:cubicBezTo>
                          <a:pt x="18665" y="244434"/>
                          <a:pt x="17857" y="230114"/>
                          <a:pt x="15506" y="216007"/>
                        </a:cubicBezTo>
                        <a:cubicBezTo>
                          <a:pt x="8764" y="175556"/>
                          <a:pt x="-15731" y="224438"/>
                          <a:pt x="15506" y="130727"/>
                        </a:cubicBezTo>
                        <a:cubicBezTo>
                          <a:pt x="19744" y="118014"/>
                          <a:pt x="34457" y="111776"/>
                          <a:pt x="43933" y="102300"/>
                        </a:cubicBezTo>
                        <a:lnTo>
                          <a:pt x="58146" y="88086"/>
                        </a:lnTo>
                        <a:cubicBezTo>
                          <a:pt x="62837" y="74015"/>
                          <a:pt x="65836" y="56707"/>
                          <a:pt x="77097" y="45446"/>
                        </a:cubicBezTo>
                        <a:cubicBezTo>
                          <a:pt x="93937" y="28606"/>
                          <a:pt x="101336" y="29470"/>
                          <a:pt x="124476" y="21757"/>
                        </a:cubicBezTo>
                        <a:cubicBezTo>
                          <a:pt x="132548" y="19066"/>
                          <a:pt x="149905" y="12876"/>
                          <a:pt x="157640" y="12281"/>
                        </a:cubicBezTo>
                        <a:cubicBezTo>
                          <a:pt x="171812" y="11191"/>
                          <a:pt x="221601" y="-11408"/>
                          <a:pt x="233446" y="7543"/>
                        </a:cubicBezTo>
                        <a:close/>
                      </a:path>
                    </a:pathLst>
                  </a:cu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0" name="TextBox 79">
                        <a:extLst>
                          <a:ext uri="{FF2B5EF4-FFF2-40B4-BE49-F238E27FC236}">
                            <a16:creationId xmlns:a16="http://schemas.microsoft.com/office/drawing/2014/main" id="{AE017159-DDD7-4D5A-998D-A741D0B0DA4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903713" y="4604107"/>
                        <a:ext cx="68580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𝑇𝐿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80" name="TextBox 79">
                        <a:extLst>
                          <a:ext uri="{FF2B5EF4-FFF2-40B4-BE49-F238E27FC236}">
                            <a16:creationId xmlns:a16="http://schemas.microsoft.com/office/drawing/2014/main" id="{AE017159-DDD7-4D5A-998D-A741D0B0DA4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903713" y="4604107"/>
                        <a:ext cx="685800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339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66F2909-44CF-4976-A47B-ADEB9CE90147}"/>
              </a:ext>
            </a:extLst>
          </p:cNvPr>
          <p:cNvGrpSpPr/>
          <p:nvPr/>
        </p:nvGrpSpPr>
        <p:grpSpPr>
          <a:xfrm>
            <a:off x="8835358" y="3648050"/>
            <a:ext cx="2576030" cy="1368697"/>
            <a:chOff x="8676719" y="3798949"/>
            <a:chExt cx="2576030" cy="1368697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EC41971-97D5-4099-8DBE-5229A16086EA}"/>
                </a:ext>
              </a:extLst>
            </p:cNvPr>
            <p:cNvGrpSpPr/>
            <p:nvPr/>
          </p:nvGrpSpPr>
          <p:grpSpPr>
            <a:xfrm>
              <a:off x="8676719" y="3798949"/>
              <a:ext cx="2576030" cy="1368697"/>
              <a:chOff x="4133419" y="4424909"/>
              <a:chExt cx="2576030" cy="1368697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1E41CB83-45BC-4CA7-AA51-9B6A9707B2C5}"/>
                  </a:ext>
                </a:extLst>
              </p:cNvPr>
              <p:cNvGrpSpPr/>
              <p:nvPr/>
            </p:nvGrpSpPr>
            <p:grpSpPr>
              <a:xfrm>
                <a:off x="4133419" y="4424909"/>
                <a:ext cx="2576030" cy="1126913"/>
                <a:chOff x="158880" y="3867804"/>
                <a:chExt cx="2211205" cy="968727"/>
              </a:xfrm>
            </p:grpSpPr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203B9BAA-46DC-4E9A-BAFD-6F34F92C73A1}"/>
                    </a:ext>
                  </a:extLst>
                </p:cNvPr>
                <p:cNvSpPr/>
                <p:nvPr/>
              </p:nvSpPr>
              <p:spPr>
                <a:xfrm>
                  <a:off x="1534510" y="4179634"/>
                  <a:ext cx="557049" cy="578069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0FEE680-8F90-4AFB-B910-064A8AEE7C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5310" y="4120054"/>
                  <a:ext cx="1776249" cy="33107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EC20C558-785E-4415-B76D-A58463FC4D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5310" y="4468669"/>
                  <a:ext cx="1870842" cy="36786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7" name="TextBox 76">
                      <a:extLst>
                        <a:ext uri="{FF2B5EF4-FFF2-40B4-BE49-F238E27FC236}">
                          <a16:creationId xmlns:a16="http://schemas.microsoft.com/office/drawing/2014/main" id="{01A02B59-6EE4-4A73-8C39-E7FB6620984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8880" y="3867804"/>
                      <a:ext cx="924910" cy="317488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𝑺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77" name="TextBox 76">
                      <a:extLst>
                        <a:ext uri="{FF2B5EF4-FFF2-40B4-BE49-F238E27FC236}">
                          <a16:creationId xmlns:a16="http://schemas.microsoft.com/office/drawing/2014/main" id="{01A02B59-6EE4-4A73-8C39-E7FB6620984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8880" y="3867804"/>
                      <a:ext cx="924910" cy="317488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AF735CA6-EF0C-4968-ABFF-B5379072D6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5310" y="4455954"/>
                  <a:ext cx="1497723" cy="3946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5DDD9CF6-C5A3-4CEB-903F-99361600809F}"/>
                    </a:ext>
                  </a:extLst>
                </p:cNvPr>
                <p:cNvCxnSpPr>
                  <a:stCxn id="70" idx="0"/>
                  <a:endCxn id="70" idx="4"/>
                </p:cNvCxnSpPr>
                <p:nvPr/>
              </p:nvCxnSpPr>
              <p:spPr>
                <a:xfrm>
                  <a:off x="1813035" y="4179634"/>
                  <a:ext cx="0" cy="57806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9DD3B3FB-2D25-4BDD-AA13-AECD480208F6}"/>
                    </a:ext>
                  </a:extLst>
                </p:cNvPr>
                <p:cNvSpPr txBox="1"/>
                <p:nvPr/>
              </p:nvSpPr>
              <p:spPr>
                <a:xfrm>
                  <a:off x="2120757" y="4468668"/>
                  <a:ext cx="249328" cy="3174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</a:t>
                  </a:r>
                </a:p>
              </p:txBody>
            </p:sp>
          </p:grp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3E0F91E-B368-4C11-81D2-1E5F293AE3AF}"/>
                  </a:ext>
                </a:extLst>
              </p:cNvPr>
              <p:cNvSpPr txBox="1"/>
              <p:nvPr/>
            </p:nvSpPr>
            <p:spPr>
              <a:xfrm>
                <a:off x="4628836" y="5424274"/>
                <a:ext cx="30168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d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63ED197-6E27-4AA4-BE74-9FCFA6D9FC04}"/>
                  </a:ext>
                </a:extLst>
              </p:cNvPr>
              <p:cNvSpPr txBox="1"/>
              <p:nvPr/>
            </p:nvSpPr>
            <p:spPr>
              <a:xfrm>
                <a:off x="6022431" y="4898687"/>
                <a:ext cx="336330" cy="377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D</a:t>
                </a:r>
              </a:p>
            </p:txBody>
          </p:sp>
        </p:grpSp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3E235A04-3131-45C1-9371-9D9A368A5E65}"/>
                </a:ext>
              </a:extLst>
            </p:cNvPr>
            <p:cNvSpPr/>
            <p:nvPr/>
          </p:nvSpPr>
          <p:spPr>
            <a:xfrm>
              <a:off x="9172136" y="4434226"/>
              <a:ext cx="78791" cy="29863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D081B58-10DF-4012-9327-0FB425E26452}"/>
              </a:ext>
            </a:extLst>
          </p:cNvPr>
          <p:cNvSpPr txBox="1"/>
          <p:nvPr/>
        </p:nvSpPr>
        <p:spPr>
          <a:xfrm>
            <a:off x="8746797" y="4162365"/>
            <a:ext cx="26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7596190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D91F66-4C3F-4E11-997F-B8C2F4C0E04A}"/>
              </a:ext>
            </a:extLst>
          </p:cNvPr>
          <p:cNvSpPr txBox="1"/>
          <p:nvPr/>
        </p:nvSpPr>
        <p:spPr>
          <a:xfrm>
            <a:off x="438054" y="25069"/>
            <a:ext cx="8946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Plus Tard:    </a:t>
            </a:r>
            <a:r>
              <a:rPr lang="en-US" sz="2000" b="1" dirty="0" err="1">
                <a:solidFill>
                  <a:schemeClr val="accent2"/>
                </a:solidFill>
              </a:rPr>
              <a:t>Détermination</a:t>
            </a:r>
            <a:r>
              <a:rPr lang="en-US" sz="2000" b="1" dirty="0">
                <a:solidFill>
                  <a:schemeClr val="accent2"/>
                </a:solidFill>
              </a:rPr>
              <a:t> de la </a:t>
            </a:r>
            <a:r>
              <a:rPr lang="en-US" sz="2000" b="1" dirty="0" err="1">
                <a:solidFill>
                  <a:schemeClr val="accent2"/>
                </a:solidFill>
              </a:rPr>
              <a:t>circonférence</a:t>
            </a:r>
            <a:r>
              <a:rPr lang="en-US" sz="2000" b="1" dirty="0">
                <a:solidFill>
                  <a:schemeClr val="accent2"/>
                </a:solidFill>
              </a:rPr>
              <a:t> de la Terre par </a:t>
            </a:r>
            <a:r>
              <a:rPr lang="en-US" sz="2000" b="1" dirty="0" err="1">
                <a:solidFill>
                  <a:schemeClr val="accent2"/>
                </a:solidFill>
              </a:rPr>
              <a:t>Eratosthène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4C27F90-5FA3-4BFE-A898-7929AF9D6889}"/>
              </a:ext>
            </a:extLst>
          </p:cNvPr>
          <p:cNvCxnSpPr>
            <a:cxnSpLocks/>
          </p:cNvCxnSpPr>
          <p:nvPr/>
        </p:nvCxnSpPr>
        <p:spPr>
          <a:xfrm flipV="1">
            <a:off x="2782542" y="3814011"/>
            <a:ext cx="3031958" cy="770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895202-0BAB-4AA2-BB2C-8315E2925C10}"/>
              </a:ext>
            </a:extLst>
          </p:cNvPr>
          <p:cNvGrpSpPr/>
          <p:nvPr/>
        </p:nvGrpSpPr>
        <p:grpSpPr>
          <a:xfrm>
            <a:off x="1391103" y="2648566"/>
            <a:ext cx="5814836" cy="3234537"/>
            <a:chOff x="1383632" y="2660937"/>
            <a:chExt cx="5814836" cy="323453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DB1902-374A-4A39-B431-7B64B2D9788A}"/>
                </a:ext>
              </a:extLst>
            </p:cNvPr>
            <p:cNvSpPr/>
            <p:nvPr/>
          </p:nvSpPr>
          <p:spPr>
            <a:xfrm rot="340428" flipV="1">
              <a:off x="3735801" y="4296531"/>
              <a:ext cx="372979" cy="45719"/>
            </a:xfrm>
            <a:prstGeom prst="rect">
              <a:avLst/>
            </a:prstGeom>
            <a:scene3d>
              <a:camera prst="orthographicFront">
                <a:rot lat="0" lon="0" rev="1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FEA6A3B-37BF-47A7-9229-75B782F1899F}"/>
                </a:ext>
              </a:extLst>
            </p:cNvPr>
            <p:cNvGrpSpPr/>
            <p:nvPr/>
          </p:nvGrpSpPr>
          <p:grpSpPr>
            <a:xfrm>
              <a:off x="1383632" y="2660937"/>
              <a:ext cx="5814836" cy="3234537"/>
              <a:chOff x="1383632" y="2660937"/>
              <a:chExt cx="5814836" cy="323453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5D546AF6-A6E9-42C1-846D-AB5BA98C4315}"/>
                  </a:ext>
                </a:extLst>
              </p:cNvPr>
              <p:cNvSpPr/>
              <p:nvPr/>
            </p:nvSpPr>
            <p:spPr>
              <a:xfrm>
                <a:off x="1383632" y="3308684"/>
                <a:ext cx="2779294" cy="258679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3C2FE41E-67B1-4E74-A0F4-863A4B155BAB}"/>
                  </a:ext>
                </a:extLst>
              </p:cNvPr>
              <p:cNvCxnSpPr/>
              <p:nvPr/>
            </p:nvCxnSpPr>
            <p:spPr>
              <a:xfrm flipV="1">
                <a:off x="2773279" y="2664994"/>
                <a:ext cx="2081463" cy="193708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1A704B7-DCFC-4F4B-8A40-987C731F973C}"/>
                  </a:ext>
                </a:extLst>
              </p:cNvPr>
              <p:cNvSpPr/>
              <p:nvPr/>
            </p:nvSpPr>
            <p:spPr>
              <a:xfrm>
                <a:off x="3735803" y="3519237"/>
                <a:ext cx="372979" cy="84221"/>
              </a:xfrm>
              <a:prstGeom prst="rect">
                <a:avLst/>
              </a:prstGeom>
              <a:scene3d>
                <a:camera prst="orthographicFront">
                  <a:rot lat="0" lon="0" rev="2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04FA51AC-3174-4155-8676-DAD4A1CA1E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23763" y="3492166"/>
                <a:ext cx="1374705" cy="319580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2592369F-0018-43C5-BE2A-E7ABC2B36C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37285" y="2660937"/>
                <a:ext cx="3525251" cy="804158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793934B-ED07-4DFB-837C-37C353C5B97E}"/>
              </a:ext>
            </a:extLst>
          </p:cNvPr>
          <p:cNvSpPr txBox="1"/>
          <p:nvPr/>
        </p:nvSpPr>
        <p:spPr>
          <a:xfrm>
            <a:off x="4298521" y="4265835"/>
            <a:ext cx="78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Syene</a:t>
            </a:r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2B295E-8218-4C43-A19B-5904E082678B}"/>
              </a:ext>
            </a:extLst>
          </p:cNvPr>
          <p:cNvSpPr txBox="1"/>
          <p:nvPr/>
        </p:nvSpPr>
        <p:spPr>
          <a:xfrm>
            <a:off x="3139315" y="2853857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Alexandrie</a:t>
            </a:r>
            <a:endParaRPr 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8CBE59-7984-4497-AB5E-215A7FEDFACA}"/>
              </a:ext>
            </a:extLst>
          </p:cNvPr>
          <p:cNvSpPr txBox="1"/>
          <p:nvPr/>
        </p:nvSpPr>
        <p:spPr>
          <a:xfrm>
            <a:off x="3957939" y="3600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C9E46B-1986-43BF-BFAB-B52032003B11}"/>
              </a:ext>
            </a:extLst>
          </p:cNvPr>
          <p:cNvSpPr txBox="1"/>
          <p:nvPr/>
        </p:nvSpPr>
        <p:spPr>
          <a:xfrm>
            <a:off x="3041730" y="416903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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E4DB6E-E5DD-483D-A6F5-E29B095B4AA2}"/>
              </a:ext>
            </a:extLst>
          </p:cNvPr>
          <p:cNvSpPr txBox="1"/>
          <p:nvPr/>
        </p:nvSpPr>
        <p:spPr>
          <a:xfrm>
            <a:off x="4618332" y="278777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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503BC4-50B6-4B37-A6FA-759CD447F3C2}"/>
              </a:ext>
            </a:extLst>
          </p:cNvPr>
          <p:cNvSpPr txBox="1"/>
          <p:nvPr/>
        </p:nvSpPr>
        <p:spPr>
          <a:xfrm>
            <a:off x="6096000" y="3063016"/>
            <a:ext cx="1950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Rayons </a:t>
            </a:r>
            <a:r>
              <a:rPr lang="en-US" sz="2000" dirty="0" err="1">
                <a:solidFill>
                  <a:schemeClr val="accent3"/>
                </a:solidFill>
              </a:rPr>
              <a:t>Parallèles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B0688C-5169-40D1-936C-51EE0D5D7951}"/>
              </a:ext>
            </a:extLst>
          </p:cNvPr>
          <p:cNvSpPr txBox="1"/>
          <p:nvPr/>
        </p:nvSpPr>
        <p:spPr>
          <a:xfrm>
            <a:off x="598714" y="1273629"/>
            <a:ext cx="9842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 = 5 000 </a:t>
            </a:r>
            <a:r>
              <a:rPr lang="en-US" sz="2000" dirty="0" err="1"/>
              <a:t>stades</a:t>
            </a:r>
            <a:r>
              <a:rPr lang="en-US" sz="2000" dirty="0"/>
              <a:t>      </a:t>
            </a:r>
            <a:r>
              <a:rPr lang="en-US" sz="2000" dirty="0">
                <a:sym typeface="Symbol" panose="05050102010706020507" pitchFamily="18" charset="2"/>
              </a:rPr>
              <a:t> = 7 12’ = 1/50 de </a:t>
            </a:r>
            <a:r>
              <a:rPr lang="en-US" sz="2000" dirty="0" err="1">
                <a:sym typeface="Symbol" panose="05050102010706020507" pitchFamily="18" charset="2"/>
              </a:rPr>
              <a:t>circonférence</a:t>
            </a:r>
            <a:r>
              <a:rPr lang="en-US" sz="2000" dirty="0">
                <a:sym typeface="Symbol" panose="05050102010706020507" pitchFamily="18" charset="2"/>
              </a:rPr>
              <a:t>	 </a:t>
            </a:r>
            <a:r>
              <a:rPr lang="en-US" sz="2000" dirty="0" err="1">
                <a:sym typeface="Symbol" panose="05050102010706020507" pitchFamily="18" charset="2"/>
              </a:rPr>
              <a:t>Circonférence</a:t>
            </a:r>
            <a:r>
              <a:rPr lang="en-US" sz="2000" dirty="0">
                <a:sym typeface="Symbol" panose="05050102010706020507" pitchFamily="18" charset="2"/>
              </a:rPr>
              <a:t> = 250 000 </a:t>
            </a:r>
            <a:r>
              <a:rPr lang="en-US" sz="2000" dirty="0" err="1">
                <a:sym typeface="Symbol" panose="05050102010706020507" pitchFamily="18" charset="2"/>
              </a:rPr>
              <a:t>stades</a:t>
            </a:r>
            <a:endParaRPr lang="en-US" sz="2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30D78B-D73C-4D01-8A23-EDF7A21100E5}"/>
              </a:ext>
            </a:extLst>
          </p:cNvPr>
          <p:cNvCxnSpPr>
            <a:cxnSpLocks/>
          </p:cNvCxnSpPr>
          <p:nvPr/>
        </p:nvCxnSpPr>
        <p:spPr>
          <a:xfrm flipH="1">
            <a:off x="4618333" y="3043989"/>
            <a:ext cx="2624797" cy="556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8499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361D515B-FE02-48F7-9249-824C1B7AE4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6739022"/>
                  </p:ext>
                </p:extLst>
              </p:nvPr>
            </p:nvGraphicFramePr>
            <p:xfrm>
              <a:off x="357351" y="723771"/>
              <a:ext cx="11477298" cy="54601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9614">
                      <a:extLst>
                        <a:ext uri="{9D8B030D-6E8A-4147-A177-3AD203B41FA5}">
                          <a16:colId xmlns:a16="http://schemas.microsoft.com/office/drawing/2014/main" val="2463231899"/>
                        </a:ext>
                      </a:extLst>
                    </a:gridCol>
                    <a:gridCol w="1639614">
                      <a:extLst>
                        <a:ext uri="{9D8B030D-6E8A-4147-A177-3AD203B41FA5}">
                          <a16:colId xmlns:a16="http://schemas.microsoft.com/office/drawing/2014/main" val="2045719653"/>
                        </a:ext>
                      </a:extLst>
                    </a:gridCol>
                    <a:gridCol w="1639614">
                      <a:extLst>
                        <a:ext uri="{9D8B030D-6E8A-4147-A177-3AD203B41FA5}">
                          <a16:colId xmlns:a16="http://schemas.microsoft.com/office/drawing/2014/main" val="1479864710"/>
                        </a:ext>
                      </a:extLst>
                    </a:gridCol>
                    <a:gridCol w="1639614">
                      <a:extLst>
                        <a:ext uri="{9D8B030D-6E8A-4147-A177-3AD203B41FA5}">
                          <a16:colId xmlns:a16="http://schemas.microsoft.com/office/drawing/2014/main" val="2959045118"/>
                        </a:ext>
                      </a:extLst>
                    </a:gridCol>
                    <a:gridCol w="1639614">
                      <a:extLst>
                        <a:ext uri="{9D8B030D-6E8A-4147-A177-3AD203B41FA5}">
                          <a16:colId xmlns:a16="http://schemas.microsoft.com/office/drawing/2014/main" val="1471052467"/>
                        </a:ext>
                      </a:extLst>
                    </a:gridCol>
                    <a:gridCol w="1639614">
                      <a:extLst>
                        <a:ext uri="{9D8B030D-6E8A-4147-A177-3AD203B41FA5}">
                          <a16:colId xmlns:a16="http://schemas.microsoft.com/office/drawing/2014/main" val="4278338662"/>
                        </a:ext>
                      </a:extLst>
                    </a:gridCol>
                    <a:gridCol w="1639614">
                      <a:extLst>
                        <a:ext uri="{9D8B030D-6E8A-4147-A177-3AD203B41FA5}">
                          <a16:colId xmlns:a16="http://schemas.microsoft.com/office/drawing/2014/main" val="1610874674"/>
                        </a:ext>
                      </a:extLst>
                    </a:gridCol>
                  </a:tblGrid>
                  <a:tr h="373411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𝑫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𝑳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𝑫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𝑫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𝑺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𝑫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𝒅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𝑳𝑻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𝑫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𝒅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𝑺𝑻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𝑫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𝑻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0910"/>
                      </a:ext>
                    </a:extLst>
                  </a:tr>
                  <a:tr h="7169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00B0F0"/>
                              </a:solidFill>
                            </a:rPr>
                            <a:t>Valeurs</a:t>
                          </a:r>
                          <a:r>
                            <a:rPr lang="en-US" dirty="0">
                              <a:solidFill>
                                <a:srgbClr val="00B0F0"/>
                              </a:solidFill>
                            </a:rPr>
                            <a:t> 2020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B0F0"/>
                              </a:solidFill>
                            </a:rPr>
                            <a:t>0,27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B0F0"/>
                              </a:solidFill>
                            </a:rPr>
                            <a:t>108,9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B0F0"/>
                              </a:solidFill>
                            </a:rPr>
                            <a:t>30,2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B0F0"/>
                              </a:solidFill>
                            </a:rPr>
                            <a:t>11 726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B0F0"/>
                              </a:solidFill>
                            </a:rPr>
                            <a:t>40 000 km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(correct 30’)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𝐿𝑆</m:t>
                                    </m:r>
                                  </m:sub>
                                </m:sSub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87</m:t>
                                </m:r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(correct 89</a:t>
                          </a:r>
                          <a:r>
                            <a:rPr lang="en-US" dirty="0">
                              <a:solidFill>
                                <a:srgbClr val="00B050"/>
                              </a:solidFill>
                              <a:sym typeface="Symbol" panose="05050102010706020507" pitchFamily="18" charset="2"/>
                            </a:rPr>
                            <a:t>52’)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888347"/>
                      </a:ext>
                    </a:extLst>
                  </a:tr>
                  <a:tr h="7169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Aristarche</a:t>
                          </a:r>
                          <a:r>
                            <a:rPr lang="en-US" dirty="0"/>
                            <a:t> 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-270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0,36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6,75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9,5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7278606"/>
                      </a:ext>
                    </a:extLst>
                  </a:tr>
                  <a:tr h="7169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Eratosthene</a:t>
                          </a:r>
                          <a:r>
                            <a:rPr lang="en-US" dirty="0"/>
                            <a:t> --230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252 000 </a:t>
                          </a:r>
                          <a:r>
                            <a:rPr lang="en-US" dirty="0" err="1">
                              <a:solidFill>
                                <a:srgbClr val="00B050"/>
                              </a:solidFill>
                            </a:rPr>
                            <a:t>Stades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 36 000 à 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40 000 km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9751676"/>
                      </a:ext>
                    </a:extLst>
                  </a:tr>
                  <a:tr h="7169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Hipparque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-150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12 1/3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33 2/3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1245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3712599"/>
                      </a:ext>
                    </a:extLst>
                  </a:tr>
                  <a:tr h="7169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Poseidonias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-90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0,157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39 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 1/5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6550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180 000 </a:t>
                          </a:r>
                          <a:r>
                            <a:rPr lang="en-US" dirty="0" err="1">
                              <a:solidFill>
                                <a:srgbClr val="FF0000"/>
                              </a:solidFill>
                            </a:rPr>
                            <a:t>Stades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Problèmes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d’unités</a:t>
                          </a:r>
                          <a:r>
                            <a:rPr lang="en-US" dirty="0"/>
                            <a:t>?</a:t>
                          </a:r>
                        </a:p>
                        <a:p>
                          <a:pPr algn="ctr"/>
                          <a:r>
                            <a:rPr lang="en-US" dirty="0" err="1"/>
                            <a:t>Calcul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utlisant</a:t>
                          </a:r>
                          <a:r>
                            <a:rPr lang="en-US" dirty="0"/>
                            <a:t> Canopus?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0694785"/>
                      </a:ext>
                    </a:extLst>
                  </a:tr>
                  <a:tr h="7169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Ptolémée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+150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0,29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29,12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605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180 000 </a:t>
                          </a:r>
                          <a:r>
                            <a:rPr lang="en-US" dirty="0" err="1">
                              <a:solidFill>
                                <a:srgbClr val="FF0000"/>
                              </a:solidFill>
                            </a:rPr>
                            <a:t>Stades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097345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361D515B-FE02-48F7-9249-824C1B7AE4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6739022"/>
                  </p:ext>
                </p:extLst>
              </p:nvPr>
            </p:nvGraphicFramePr>
            <p:xfrm>
              <a:off x="357351" y="723771"/>
              <a:ext cx="11477298" cy="54601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9614">
                      <a:extLst>
                        <a:ext uri="{9D8B030D-6E8A-4147-A177-3AD203B41FA5}">
                          <a16:colId xmlns:a16="http://schemas.microsoft.com/office/drawing/2014/main" val="2463231899"/>
                        </a:ext>
                      </a:extLst>
                    </a:gridCol>
                    <a:gridCol w="1639614">
                      <a:extLst>
                        <a:ext uri="{9D8B030D-6E8A-4147-A177-3AD203B41FA5}">
                          <a16:colId xmlns:a16="http://schemas.microsoft.com/office/drawing/2014/main" val="2045719653"/>
                        </a:ext>
                      </a:extLst>
                    </a:gridCol>
                    <a:gridCol w="1639614">
                      <a:extLst>
                        <a:ext uri="{9D8B030D-6E8A-4147-A177-3AD203B41FA5}">
                          <a16:colId xmlns:a16="http://schemas.microsoft.com/office/drawing/2014/main" val="1479864710"/>
                        </a:ext>
                      </a:extLst>
                    </a:gridCol>
                    <a:gridCol w="1639614">
                      <a:extLst>
                        <a:ext uri="{9D8B030D-6E8A-4147-A177-3AD203B41FA5}">
                          <a16:colId xmlns:a16="http://schemas.microsoft.com/office/drawing/2014/main" val="2959045118"/>
                        </a:ext>
                      </a:extLst>
                    </a:gridCol>
                    <a:gridCol w="1639614">
                      <a:extLst>
                        <a:ext uri="{9D8B030D-6E8A-4147-A177-3AD203B41FA5}">
                          <a16:colId xmlns:a16="http://schemas.microsoft.com/office/drawing/2014/main" val="1471052467"/>
                        </a:ext>
                      </a:extLst>
                    </a:gridCol>
                    <a:gridCol w="1639614">
                      <a:extLst>
                        <a:ext uri="{9D8B030D-6E8A-4147-A177-3AD203B41FA5}">
                          <a16:colId xmlns:a16="http://schemas.microsoft.com/office/drawing/2014/main" val="4278338662"/>
                        </a:ext>
                      </a:extLst>
                    </a:gridCol>
                    <a:gridCol w="1639614">
                      <a:extLst>
                        <a:ext uri="{9D8B030D-6E8A-4147-A177-3AD203B41FA5}">
                          <a16:colId xmlns:a16="http://schemas.microsoft.com/office/drawing/2014/main" val="1610874674"/>
                        </a:ext>
                      </a:extLst>
                    </a:gridCol>
                  </a:tblGrid>
                  <a:tr h="657352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72" t="-926" r="-501859" b="-7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372" t="-926" r="-401859" b="-7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259" t="-926" r="-300370" b="-7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743" t="-926" r="-201487" b="-7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743" t="-926" r="-101487" b="-7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0910"/>
                      </a:ext>
                    </a:extLst>
                  </a:tr>
                  <a:tr h="7169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00B0F0"/>
                              </a:solidFill>
                            </a:rPr>
                            <a:t>Valeurs</a:t>
                          </a:r>
                          <a:r>
                            <a:rPr lang="en-US" dirty="0">
                              <a:solidFill>
                                <a:srgbClr val="00B0F0"/>
                              </a:solidFill>
                            </a:rPr>
                            <a:t> 2020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B0F0"/>
                              </a:solidFill>
                            </a:rPr>
                            <a:t>0,27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B0F0"/>
                              </a:solidFill>
                            </a:rPr>
                            <a:t>108,9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B0F0"/>
                              </a:solidFill>
                            </a:rPr>
                            <a:t>30,2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B0F0"/>
                              </a:solidFill>
                            </a:rPr>
                            <a:t>11 726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B0F0"/>
                              </a:solidFill>
                            </a:rPr>
                            <a:t>40 000 km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743" t="-45417" r="-1487" b="-2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888347"/>
                      </a:ext>
                    </a:extLst>
                  </a:tr>
                  <a:tr h="7460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Aristarche</a:t>
                          </a:r>
                          <a:r>
                            <a:rPr lang="en-US" dirty="0"/>
                            <a:t> 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-270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0,36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6,75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9,5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7278606"/>
                      </a:ext>
                    </a:extLst>
                  </a:tr>
                  <a:tr h="7169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Eratosthene</a:t>
                          </a:r>
                          <a:r>
                            <a:rPr lang="en-US" dirty="0"/>
                            <a:t> --230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252 000 </a:t>
                          </a:r>
                          <a:r>
                            <a:rPr lang="en-US" dirty="0" err="1">
                              <a:solidFill>
                                <a:srgbClr val="00B050"/>
                              </a:solidFill>
                            </a:rPr>
                            <a:t>Stades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 36 000 à 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40 000 km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9751676"/>
                      </a:ext>
                    </a:extLst>
                  </a:tr>
                  <a:tr h="7169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Hipparque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-150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12 1/3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33 2/3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1245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3712599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Poseidonias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-90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0,157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39 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 1/5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6550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180 000 </a:t>
                          </a:r>
                          <a:r>
                            <a:rPr lang="en-US" dirty="0" err="1">
                              <a:solidFill>
                                <a:srgbClr val="FF0000"/>
                              </a:solidFill>
                            </a:rPr>
                            <a:t>Stades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Problèmes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d’unités</a:t>
                          </a:r>
                          <a:r>
                            <a:rPr lang="en-US" dirty="0"/>
                            <a:t>?</a:t>
                          </a:r>
                        </a:p>
                        <a:p>
                          <a:pPr algn="ctr"/>
                          <a:r>
                            <a:rPr lang="en-US" dirty="0" err="1"/>
                            <a:t>Calcul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utlisant</a:t>
                          </a:r>
                          <a:r>
                            <a:rPr lang="en-US" dirty="0"/>
                            <a:t> Canopus?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0694785"/>
                      </a:ext>
                    </a:extLst>
                  </a:tr>
                  <a:tr h="7169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Ptolémée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+150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0,29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29,12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605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180 000 </a:t>
                          </a:r>
                          <a:r>
                            <a:rPr lang="en-US" dirty="0" err="1">
                              <a:solidFill>
                                <a:srgbClr val="FF0000"/>
                              </a:solidFill>
                            </a:rPr>
                            <a:t>Stades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09734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3203416-E370-4053-80B6-72587F20E47C}"/>
              </a:ext>
            </a:extLst>
          </p:cNvPr>
          <p:cNvSpPr txBox="1"/>
          <p:nvPr/>
        </p:nvSpPr>
        <p:spPr>
          <a:xfrm>
            <a:off x="1065063" y="6264425"/>
            <a:ext cx="991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Stade </a:t>
            </a:r>
            <a:r>
              <a:rPr lang="en-US" b="1" dirty="0" err="1"/>
              <a:t>égyptien</a:t>
            </a:r>
            <a:r>
              <a:rPr lang="en-US" b="1" dirty="0"/>
              <a:t> 157 m    </a:t>
            </a:r>
            <a:r>
              <a:rPr lang="en-US" dirty="0"/>
              <a:t>Stade </a:t>
            </a:r>
            <a:r>
              <a:rPr lang="en-US" dirty="0" err="1"/>
              <a:t>grec</a:t>
            </a:r>
            <a:r>
              <a:rPr lang="en-US" dirty="0"/>
              <a:t> 180 m   </a:t>
            </a:r>
            <a:r>
              <a:rPr lang="en-US" b="1" dirty="0"/>
              <a:t>Stade </a:t>
            </a:r>
            <a:r>
              <a:rPr lang="en-US" b="1" dirty="0" err="1"/>
              <a:t>égyptien</a:t>
            </a:r>
            <a:r>
              <a:rPr lang="en-US" b="1" dirty="0"/>
              <a:t> </a:t>
            </a:r>
            <a:r>
              <a:rPr lang="en-US" b="1" dirty="0" err="1"/>
              <a:t>ancien</a:t>
            </a:r>
            <a:r>
              <a:rPr lang="en-US" b="1" dirty="0"/>
              <a:t> 211 m    </a:t>
            </a:r>
            <a:r>
              <a:rPr lang="en-US" dirty="0"/>
              <a:t>(1 </a:t>
            </a:r>
            <a:r>
              <a:rPr lang="en-US" dirty="0" err="1"/>
              <a:t>stade</a:t>
            </a:r>
            <a:r>
              <a:rPr lang="en-US" dirty="0"/>
              <a:t> = 600 </a:t>
            </a:r>
            <a:r>
              <a:rPr lang="en-US" dirty="0" err="1"/>
              <a:t>pieds</a:t>
            </a:r>
            <a:r>
              <a:rPr lang="en-US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73D0B-8CDC-49EB-99DE-03DF8944B95A}"/>
              </a:ext>
            </a:extLst>
          </p:cNvPr>
          <p:cNvSpPr txBox="1"/>
          <p:nvPr/>
        </p:nvSpPr>
        <p:spPr>
          <a:xfrm>
            <a:off x="481410" y="89225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</a:rPr>
              <a:t>Résultats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208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923898-F5DF-4355-9C62-F7490FB152C2}"/>
              </a:ext>
            </a:extLst>
          </p:cNvPr>
          <p:cNvSpPr txBox="1"/>
          <p:nvPr/>
        </p:nvSpPr>
        <p:spPr>
          <a:xfrm>
            <a:off x="602824" y="12605"/>
            <a:ext cx="5835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La </a:t>
            </a:r>
            <a:r>
              <a:rPr lang="en-US" sz="2400" b="1" dirty="0" err="1">
                <a:solidFill>
                  <a:schemeClr val="accent2"/>
                </a:solidFill>
              </a:rPr>
              <a:t>Grèce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classique</a:t>
            </a:r>
            <a:r>
              <a:rPr lang="en-US" sz="2400" b="1" dirty="0">
                <a:solidFill>
                  <a:schemeClr val="accent2"/>
                </a:solidFill>
              </a:rPr>
              <a:t> (-500 à 300)</a:t>
            </a:r>
            <a:r>
              <a:rPr lang="en-US" sz="2000" dirty="0"/>
              <a:t>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A48AA3-D1EB-4231-85F8-AA3EC33207B6}"/>
              </a:ext>
            </a:extLst>
          </p:cNvPr>
          <p:cNvSpPr txBox="1"/>
          <p:nvPr/>
        </p:nvSpPr>
        <p:spPr>
          <a:xfrm>
            <a:off x="189185" y="1404630"/>
            <a:ext cx="823784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sym typeface="Symbol" panose="05050102010706020507" pitchFamily="18" charset="2"/>
              </a:rPr>
              <a:t>Pourquoi</a:t>
            </a:r>
            <a:r>
              <a:rPr lang="en-US" sz="2000" b="1" i="1" dirty="0">
                <a:sym typeface="Symbol" panose="05050102010706020507" pitchFamily="18" charset="2"/>
              </a:rPr>
              <a:t>?</a:t>
            </a:r>
            <a:r>
              <a:rPr lang="en-US" sz="2000" dirty="0">
                <a:sym typeface="Symbol" panose="05050102010706020507" pitchFamily="18" charset="2"/>
              </a:rPr>
              <a:t>		</a:t>
            </a:r>
            <a:r>
              <a:rPr lang="en-US" sz="2000" dirty="0" err="1">
                <a:sym typeface="Symbol" panose="05050102010706020507" pitchFamily="18" charset="2"/>
              </a:rPr>
              <a:t>Comprendre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l’univers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</a:t>
            </a:r>
          </a:p>
          <a:p>
            <a:r>
              <a:rPr lang="en-US" sz="2000" b="1" i="1" dirty="0" err="1">
                <a:sym typeface="Symbol" panose="05050102010706020507" pitchFamily="18" charset="2"/>
              </a:rPr>
              <a:t>Mesures</a:t>
            </a:r>
            <a:r>
              <a:rPr lang="en-US" sz="2000" b="1" i="1" dirty="0">
                <a:sym typeface="Symbol" panose="05050102010706020507" pitchFamily="18" charset="2"/>
              </a:rPr>
              <a:t>?	</a:t>
            </a:r>
            <a:r>
              <a:rPr lang="en-US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Peu</a:t>
            </a:r>
            <a:r>
              <a:rPr lang="en-US" sz="2000" dirty="0">
                <a:sym typeface="Symbol" panose="05050102010706020507" pitchFamily="18" charset="2"/>
              </a:rPr>
              <a:t> et pas </a:t>
            </a:r>
            <a:r>
              <a:rPr lang="en-US" sz="2000" dirty="0" err="1">
                <a:sym typeface="Symbol" panose="05050102010706020507" pitchFamily="18" charset="2"/>
              </a:rPr>
              <a:t>toujours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très</a:t>
            </a:r>
            <a:r>
              <a:rPr lang="en-US" sz="2000" dirty="0">
                <a:sym typeface="Symbol" panose="05050102010706020507" pitchFamily="18" charset="2"/>
              </a:rPr>
              <a:t> précises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		</a:t>
            </a:r>
            <a:r>
              <a:rPr lang="en-US" sz="2000" dirty="0" err="1">
                <a:sym typeface="Symbol" panose="05050102010706020507" pitchFamily="18" charset="2"/>
              </a:rPr>
              <a:t>Utilisation</a:t>
            </a:r>
            <a:r>
              <a:rPr lang="en-US" sz="2000" dirty="0">
                <a:sym typeface="Symbol" panose="05050102010706020507" pitchFamily="18" charset="2"/>
              </a:rPr>
              <a:t> des “Tables </a:t>
            </a:r>
            <a:r>
              <a:rPr lang="en-US" sz="2000" dirty="0" err="1">
                <a:sym typeface="Symbol" panose="05050102010706020507" pitchFamily="18" charset="2"/>
              </a:rPr>
              <a:t>Chaldéennes</a:t>
            </a:r>
            <a:r>
              <a:rPr lang="en-US" sz="2000" dirty="0">
                <a:sym typeface="Symbol" panose="05050102010706020507" pitchFamily="18" charset="2"/>
              </a:rPr>
              <a:t>”</a:t>
            </a:r>
          </a:p>
          <a:p>
            <a:endParaRPr lang="en-US" sz="2000" dirty="0">
              <a:sym typeface="Symbol" panose="05050102010706020507" pitchFamily="18" charset="2"/>
            </a:endParaRPr>
          </a:p>
          <a:p>
            <a:r>
              <a:rPr lang="en-US" sz="2000" b="1" i="1" dirty="0" err="1">
                <a:sym typeface="Symbol" panose="05050102010706020507" pitchFamily="18" charset="2"/>
              </a:rPr>
              <a:t>Théories</a:t>
            </a:r>
            <a:r>
              <a:rPr lang="en-US" sz="2000" b="1" i="1" dirty="0">
                <a:sym typeface="Symbol" panose="05050102010706020507" pitchFamily="18" charset="2"/>
              </a:rPr>
              <a:t>?		</a:t>
            </a:r>
            <a:r>
              <a:rPr lang="en-US" sz="2000" dirty="0" err="1">
                <a:sym typeface="Symbol" panose="05050102010706020507" pitchFamily="18" charset="2"/>
              </a:rPr>
              <a:t>Modèles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géométriques</a:t>
            </a:r>
            <a:r>
              <a:rPr lang="en-US" sz="2000" dirty="0">
                <a:sym typeface="Symbol" panose="05050102010706020507" pitchFamily="18" charset="2"/>
              </a:rPr>
              <a:t> du </a:t>
            </a:r>
            <a:r>
              <a:rPr lang="en-US" sz="2000" dirty="0" err="1">
                <a:sym typeface="Symbol" panose="05050102010706020507" pitchFamily="18" charset="2"/>
              </a:rPr>
              <a:t>mouvement</a:t>
            </a:r>
            <a:r>
              <a:rPr lang="en-US" sz="2000" dirty="0">
                <a:sym typeface="Symbol" panose="05050102010706020507" pitchFamily="18" charset="2"/>
              </a:rPr>
              <a:t> des étoiles 						et </a:t>
            </a:r>
            <a:r>
              <a:rPr lang="en-US" sz="2000" dirty="0" err="1">
                <a:sym typeface="Symbol" panose="05050102010706020507" pitchFamily="18" charset="2"/>
              </a:rPr>
              <a:t>planètes</a:t>
            </a:r>
            <a:r>
              <a:rPr lang="en-US" sz="2000" dirty="0">
                <a:sym typeface="Symbol" panose="05050102010706020507" pitchFamily="18" charset="2"/>
              </a:rPr>
              <a:t>  - </a:t>
            </a:r>
            <a:r>
              <a:rPr lang="en-US" sz="2000" dirty="0" err="1">
                <a:sym typeface="Symbol" panose="05050102010706020507" pitchFamily="18" charset="2"/>
              </a:rPr>
              <a:t>sphères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crystallines</a:t>
            </a:r>
            <a:r>
              <a:rPr lang="en-US" sz="2000" dirty="0">
                <a:sym typeface="Symbol" panose="05050102010706020507" pitchFamily="18" charset="2"/>
              </a:rPr>
              <a:t>, </a:t>
            </a:r>
            <a:r>
              <a:rPr lang="en-US" sz="2000" dirty="0" err="1">
                <a:sym typeface="Symbol" panose="05050102010706020507" pitchFamily="18" charset="2"/>
              </a:rPr>
              <a:t>mouvements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circulaires</a:t>
            </a:r>
            <a:br>
              <a:rPr lang="en-US" sz="2000" dirty="0">
                <a:sym typeface="Symbol" panose="05050102010706020507" pitchFamily="18" charset="2"/>
              </a:rPr>
            </a:b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		</a:t>
            </a:r>
            <a:r>
              <a:rPr lang="en-US" sz="2000" dirty="0" err="1">
                <a:sym typeface="Symbol" panose="05050102010706020507" pitchFamily="18" charset="2"/>
              </a:rPr>
              <a:t>Calcul</a:t>
            </a:r>
            <a:r>
              <a:rPr lang="en-US" sz="2000" dirty="0">
                <a:sym typeface="Symbol" panose="05050102010706020507" pitchFamily="18" charset="2"/>
              </a:rPr>
              <a:t> de </a:t>
            </a:r>
            <a:r>
              <a:rPr lang="en-US" sz="2000" dirty="0" err="1">
                <a:sym typeface="Symbol" panose="05050102010706020507" pitchFamily="18" charset="2"/>
              </a:rPr>
              <a:t>principe</a:t>
            </a:r>
            <a:r>
              <a:rPr lang="en-US" sz="2000" dirty="0">
                <a:sym typeface="Symbol" panose="05050102010706020507" pitchFamily="18" charset="2"/>
              </a:rPr>
              <a:t> des </a:t>
            </a:r>
            <a:r>
              <a:rPr lang="en-US" sz="2000" dirty="0" err="1">
                <a:sym typeface="Symbol" panose="05050102010706020507" pitchFamily="18" charset="2"/>
              </a:rPr>
              <a:t>paramètres</a:t>
            </a:r>
            <a:r>
              <a:rPr lang="en-US" sz="2000" dirty="0">
                <a:sym typeface="Symbol" panose="05050102010706020507" pitchFamily="18" charset="2"/>
              </a:rPr>
              <a:t>					</a:t>
            </a:r>
          </a:p>
          <a:p>
            <a:endParaRPr lang="en-US" sz="2000" dirty="0">
              <a:sym typeface="Symbol" panose="05050102010706020507" pitchFamily="18" charset="2"/>
            </a:endParaRPr>
          </a:p>
          <a:p>
            <a:r>
              <a:rPr lang="en-US" sz="2000" dirty="0">
                <a:sym typeface="Symbol" panose="05050102010706020507" pitchFamily="18" charset="2"/>
              </a:rPr>
              <a:t>				</a:t>
            </a:r>
            <a:r>
              <a:rPr lang="en-US" sz="2000" dirty="0" err="1">
                <a:sym typeface="Symbol" panose="05050102010706020507" pitchFamily="18" charset="2"/>
              </a:rPr>
              <a:t>Modèle</a:t>
            </a:r>
            <a:r>
              <a:rPr lang="en-US" sz="2000" dirty="0">
                <a:sym typeface="Symbol" panose="05050102010706020507" pitchFamily="18" charset="2"/>
              </a:rPr>
              <a:t> de </a:t>
            </a:r>
            <a:r>
              <a:rPr lang="en-US" sz="2000" dirty="0" err="1">
                <a:sym typeface="Symbol" panose="05050102010706020507" pitchFamily="18" charset="2"/>
              </a:rPr>
              <a:t>Ptolémée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utilisé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jusqu’à</a:t>
            </a:r>
            <a:r>
              <a:rPr lang="en-US" sz="2000" dirty="0">
                <a:sym typeface="Symbol" panose="05050102010706020507" pitchFamily="18" charset="2"/>
              </a:rPr>
              <a:t> Copernic	</a:t>
            </a:r>
          </a:p>
        </p:txBody>
      </p:sp>
      <p:pic>
        <p:nvPicPr>
          <p:cNvPr id="6" name="Picture 5" descr="A statue of a person&#10;&#10;Description automatically generated">
            <a:extLst>
              <a:ext uri="{FF2B5EF4-FFF2-40B4-BE49-F238E27FC236}">
                <a16:creationId xmlns:a16="http://schemas.microsoft.com/office/drawing/2014/main" id="{6A50E649-F5A7-41EB-8429-F76EB09E2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954" y="1118195"/>
            <a:ext cx="2700343" cy="48018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3DB87B-0A4A-40DC-9281-625AF1347442}"/>
              </a:ext>
            </a:extLst>
          </p:cNvPr>
          <p:cNvSpPr txBox="1"/>
          <p:nvPr/>
        </p:nvSpPr>
        <p:spPr>
          <a:xfrm>
            <a:off x="9995338" y="6022427"/>
            <a:ext cx="1223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www.Wikipedia.org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473A2C-0AA3-44DE-B413-C011BC286DE8}"/>
              </a:ext>
            </a:extLst>
          </p:cNvPr>
          <p:cNvSpPr txBox="1"/>
          <p:nvPr/>
        </p:nvSpPr>
        <p:spPr>
          <a:xfrm>
            <a:off x="8944303" y="746234"/>
            <a:ext cx="2108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Aristarche</a:t>
            </a:r>
            <a:r>
              <a:rPr lang="en-US" dirty="0">
                <a:solidFill>
                  <a:schemeClr val="accent2"/>
                </a:solidFill>
              </a:rPr>
              <a:t> de Samos</a:t>
            </a:r>
          </a:p>
        </p:txBody>
      </p:sp>
    </p:spTree>
    <p:extLst>
      <p:ext uri="{BB962C8B-B14F-4D97-AF65-F5344CB8AC3E}">
        <p14:creationId xmlns:p14="http://schemas.microsoft.com/office/powerpoint/2010/main" val="13317733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354CB9F-1DCC-4580-AEF9-D537F82845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809095"/>
              </p:ext>
            </p:extLst>
          </p:nvPr>
        </p:nvGraphicFramePr>
        <p:xfrm>
          <a:off x="358863" y="1139536"/>
          <a:ext cx="11474274" cy="310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332">
                  <a:extLst>
                    <a:ext uri="{9D8B030D-6E8A-4147-A177-3AD203B41FA5}">
                      <a16:colId xmlns:a16="http://schemas.microsoft.com/office/drawing/2014/main" val="3473559874"/>
                    </a:ext>
                  </a:extLst>
                </a:gridCol>
                <a:gridCol w="1466002">
                  <a:extLst>
                    <a:ext uri="{9D8B030D-6E8A-4147-A177-3AD203B41FA5}">
                      <a16:colId xmlns:a16="http://schemas.microsoft.com/office/drawing/2014/main" val="2053797971"/>
                    </a:ext>
                  </a:extLst>
                </a:gridCol>
                <a:gridCol w="2101235">
                  <a:extLst>
                    <a:ext uri="{9D8B030D-6E8A-4147-A177-3AD203B41FA5}">
                      <a16:colId xmlns:a16="http://schemas.microsoft.com/office/drawing/2014/main" val="1046127049"/>
                    </a:ext>
                  </a:extLst>
                </a:gridCol>
                <a:gridCol w="2101235">
                  <a:extLst>
                    <a:ext uri="{9D8B030D-6E8A-4147-A177-3AD203B41FA5}">
                      <a16:colId xmlns:a16="http://schemas.microsoft.com/office/drawing/2014/main" val="3551642914"/>
                    </a:ext>
                  </a:extLst>
                </a:gridCol>
                <a:gridCol w="2101235">
                  <a:extLst>
                    <a:ext uri="{9D8B030D-6E8A-4147-A177-3AD203B41FA5}">
                      <a16:colId xmlns:a16="http://schemas.microsoft.com/office/drawing/2014/main" val="690080352"/>
                    </a:ext>
                  </a:extLst>
                </a:gridCol>
                <a:gridCol w="2101235">
                  <a:extLst>
                    <a:ext uri="{9D8B030D-6E8A-4147-A177-3AD203B41FA5}">
                      <a16:colId xmlns:a16="http://schemas.microsoft.com/office/drawing/2014/main" val="4148381678"/>
                    </a:ext>
                  </a:extLst>
                </a:gridCol>
              </a:tblGrid>
              <a:tr h="853245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/>
                        <a:t>Moderne</a:t>
                      </a:r>
                      <a:r>
                        <a:rPr lang="en-US" sz="1800" b="1" dirty="0"/>
                        <a:t> (</a:t>
                      </a:r>
                      <a:r>
                        <a:rPr lang="en-US" sz="1800" b="1" dirty="0" err="1"/>
                        <a:t>jours</a:t>
                      </a:r>
                      <a:r>
                        <a:rPr lang="en-US" sz="1800" b="1" dirty="0"/>
                        <a:t>)</a:t>
                      </a:r>
                      <a:endParaRPr lang="en-US" sz="1800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/>
                        <a:t>Différence</a:t>
                      </a:r>
                      <a:r>
                        <a:rPr lang="en-US" sz="1800" b="1" dirty="0"/>
                        <a:t> Maya </a:t>
                      </a:r>
                      <a:br>
                        <a:rPr lang="en-US" sz="1800" b="1" dirty="0"/>
                      </a:br>
                      <a:r>
                        <a:rPr lang="en-US" sz="1800" b="1" dirty="0"/>
                        <a:t>(</a:t>
                      </a:r>
                      <a:r>
                        <a:rPr lang="en-US" sz="1800" b="1" dirty="0" err="1"/>
                        <a:t>jours</a:t>
                      </a:r>
                      <a:r>
                        <a:rPr lang="en-US" sz="1800" b="1" dirty="0"/>
                        <a:t>)</a:t>
                      </a:r>
                      <a:endParaRPr lang="en-US" sz="1800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Différence</a:t>
                      </a:r>
                      <a:r>
                        <a:rPr lang="en-US" dirty="0"/>
                        <a:t> Chine</a:t>
                      </a:r>
                    </a:p>
                    <a:p>
                      <a:pPr algn="ctr"/>
                      <a:r>
                        <a:rPr lang="en-US" dirty="0"/>
                        <a:t>(</a:t>
                      </a:r>
                      <a:r>
                        <a:rPr lang="en-US" dirty="0" err="1"/>
                        <a:t>jours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Différence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Mésopotamie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(</a:t>
                      </a:r>
                      <a:r>
                        <a:rPr lang="en-US" dirty="0" err="1"/>
                        <a:t>jours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Ptolemy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(</a:t>
                      </a:r>
                      <a:r>
                        <a:rPr lang="en-US" sz="1800" b="1" dirty="0" err="1"/>
                        <a:t>jours</a:t>
                      </a:r>
                      <a:r>
                        <a:rPr lang="en-US" sz="1800" b="1" dirty="0"/>
                        <a:t>)</a:t>
                      </a:r>
                      <a:endParaRPr lang="en-US" sz="1800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810722"/>
                  </a:ext>
                </a:extLst>
              </a:tr>
              <a:tr h="109318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/>
                        <a:t>Mois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Lunaire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Synodique</a:t>
                      </a:r>
                      <a:endParaRPr lang="en-US" sz="1800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29,53059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0,00027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0,0015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0,0028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348402"/>
                  </a:ext>
                </a:extLst>
              </a:tr>
              <a:tr h="109318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/>
                        <a:t>Année</a:t>
                      </a:r>
                      <a:r>
                        <a:rPr lang="en-US" sz="1800" b="1" dirty="0"/>
                        <a:t> Solaire </a:t>
                      </a:r>
                      <a:r>
                        <a:rPr lang="en-US" sz="1800" b="1" dirty="0" err="1"/>
                        <a:t>Tropique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365,24198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0,00022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0,00034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0,0031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0,0047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407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4A642BC-3CFF-419C-AFDC-B4881C579817}"/>
              </a:ext>
            </a:extLst>
          </p:cNvPr>
          <p:cNvSpPr txBox="1"/>
          <p:nvPr/>
        </p:nvSpPr>
        <p:spPr>
          <a:xfrm>
            <a:off x="749969" y="0"/>
            <a:ext cx="8961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</a:rPr>
              <a:t>Précision</a:t>
            </a:r>
            <a:r>
              <a:rPr lang="en-US" sz="2400" b="1" dirty="0">
                <a:solidFill>
                  <a:schemeClr val="accent2"/>
                </a:solidFill>
              </a:rPr>
              <a:t> de </a:t>
            </a:r>
            <a:r>
              <a:rPr lang="en-US" sz="2400" b="1" dirty="0" err="1">
                <a:solidFill>
                  <a:schemeClr val="accent2"/>
                </a:solidFill>
              </a:rPr>
              <a:t>Mesure</a:t>
            </a:r>
            <a:r>
              <a:rPr lang="en-US" sz="2400" b="1" dirty="0">
                <a:solidFill>
                  <a:schemeClr val="accent2"/>
                </a:solidFill>
              </a:rPr>
              <a:t> - </a:t>
            </a:r>
            <a:r>
              <a:rPr lang="en-US" sz="2400" b="1" dirty="0" err="1">
                <a:solidFill>
                  <a:schemeClr val="accent2"/>
                </a:solidFill>
              </a:rPr>
              <a:t>Comparaison</a:t>
            </a: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A7CA9E-9270-4B5C-807E-3DE768392E53}"/>
              </a:ext>
            </a:extLst>
          </p:cNvPr>
          <p:cNvSpPr txBox="1"/>
          <p:nvPr/>
        </p:nvSpPr>
        <p:spPr>
          <a:xfrm>
            <a:off x="524500" y="4733501"/>
            <a:ext cx="66559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LU" sz="2000" dirty="0"/>
              <a:t>Mois Lunaire Synodique moyen</a:t>
            </a:r>
          </a:p>
          <a:p>
            <a:pPr marL="342900" indent="-342900">
              <a:buFontTx/>
              <a:buChar char="-"/>
            </a:pPr>
            <a:r>
              <a:rPr lang="fr-LU" sz="2000" dirty="0"/>
              <a:t>Différences en valeur absolue</a:t>
            </a:r>
          </a:p>
          <a:p>
            <a:pPr marL="342900" indent="-342900">
              <a:buFontTx/>
              <a:buChar char="-"/>
            </a:pPr>
            <a:r>
              <a:rPr lang="fr-LU" sz="2000" dirty="0"/>
              <a:t>Valeur chinoise de l’année 1270, observatoire de </a:t>
            </a:r>
            <a:r>
              <a:rPr lang="fr-LU" sz="2000" dirty="0" err="1"/>
              <a:t>Gaosheng</a:t>
            </a:r>
            <a:endParaRPr lang="fr-LU" sz="2000" dirty="0"/>
          </a:p>
        </p:txBody>
      </p:sp>
    </p:spTree>
    <p:extLst>
      <p:ext uri="{BB962C8B-B14F-4D97-AF65-F5344CB8AC3E}">
        <p14:creationId xmlns:p14="http://schemas.microsoft.com/office/powerpoint/2010/main" val="27305887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127B5A-32D6-44B7-9EEF-68B851F92352}"/>
              </a:ext>
            </a:extLst>
          </p:cNvPr>
          <p:cNvSpPr txBox="1"/>
          <p:nvPr/>
        </p:nvSpPr>
        <p:spPr>
          <a:xfrm>
            <a:off x="749969" y="0"/>
            <a:ext cx="8961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</a:rPr>
              <a:t>En</a:t>
            </a:r>
            <a:r>
              <a:rPr lang="en-US" sz="2400" b="1" dirty="0">
                <a:solidFill>
                  <a:schemeClr val="accent2"/>
                </a:solidFill>
              </a:rPr>
              <a:t> résumé</a:t>
            </a: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75D5A8-9A5F-494F-BC77-2A3938599EC2}"/>
              </a:ext>
            </a:extLst>
          </p:cNvPr>
          <p:cNvSpPr txBox="1"/>
          <p:nvPr/>
        </p:nvSpPr>
        <p:spPr>
          <a:xfrm>
            <a:off x="583715" y="693995"/>
            <a:ext cx="10389383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dirty="0"/>
              <a:t>Au départ, reconnaissance de régularité dans le ciel </a:t>
            </a:r>
            <a:r>
              <a:rPr lang="fr-LU" sz="2000" dirty="0">
                <a:sym typeface="Symbol" panose="05050102010706020507" pitchFamily="18" charset="2"/>
              </a:rPr>
              <a:t> </a:t>
            </a:r>
            <a:r>
              <a:rPr lang="fr-LU" sz="2000" dirty="0"/>
              <a:t>attribution aux Dieux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LU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dirty="0"/>
              <a:t>Puis, développements pratiques:  calendrier, orientation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LU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b="1" dirty="0"/>
              <a:t>Différentiation:</a:t>
            </a:r>
            <a:r>
              <a:rPr lang="fr-LU" sz="2000" dirty="0"/>
              <a:t>	</a:t>
            </a:r>
            <a:br>
              <a:rPr lang="fr-LU" sz="2000" dirty="0"/>
            </a:br>
            <a:br>
              <a:rPr lang="fr-LU" sz="2000" dirty="0"/>
            </a:br>
            <a:r>
              <a:rPr lang="fr-LU" sz="2000" dirty="0"/>
              <a:t>	</a:t>
            </a:r>
            <a:r>
              <a:rPr lang="fr-LU" sz="2000" dirty="0" err="1"/>
              <a:t>Égytpe</a:t>
            </a:r>
            <a:r>
              <a:rPr lang="fr-LU" sz="2000" dirty="0"/>
              <a:t>			Ciel, Soleil = Dieux</a:t>
            </a:r>
            <a:br>
              <a:rPr lang="fr-LU" sz="2000" dirty="0"/>
            </a:br>
            <a:r>
              <a:rPr lang="fr-LU" sz="2000" dirty="0"/>
              <a:t>	Mésopotamie	Signes au ciel = avertissements des Dieux</a:t>
            </a:r>
            <a:br>
              <a:rPr lang="fr-LU" sz="2000" dirty="0"/>
            </a:br>
            <a:r>
              <a:rPr lang="fr-LU" sz="2000" dirty="0"/>
              <a:t>	Maya			Signes au ciel = avertissement aux hommes et besoin d’aide des dieux</a:t>
            </a:r>
            <a:br>
              <a:rPr lang="fr-LU" sz="2000" dirty="0"/>
            </a:br>
            <a:r>
              <a:rPr lang="fr-LU" sz="2000" dirty="0"/>
              <a:t>	Chine			Changement au ciel signe de disharmonie sur terre</a:t>
            </a:r>
            <a:br>
              <a:rPr lang="fr-LU" sz="2000" dirty="0"/>
            </a:br>
            <a:br>
              <a:rPr lang="fr-LU" sz="2000" dirty="0"/>
            </a:br>
            <a:r>
              <a:rPr lang="fr-LU" sz="2000" dirty="0"/>
              <a:t>L’astrologie n’est pas science, mais elle a beaucoup contribué à son développement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LU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dirty="0"/>
              <a:t>Importance de mesures précises:			Mésopotamie, Maya, Chine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LU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dirty="0"/>
              <a:t>Méthodes d’approximation mathématiques:	Mésopotamie, Chine, (Inde)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LU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LU" sz="2000" dirty="0"/>
              <a:t>Modèles philosophiques et géométriques:		Grèce (basé sur expériences </a:t>
            </a:r>
            <a:r>
              <a:rPr lang="fr-LU" sz="2000" dirty="0" err="1"/>
              <a:t>mésopotamiques</a:t>
            </a:r>
            <a:r>
              <a:rPr lang="fr-LU" sz="2000" dirty="0"/>
              <a:t>..)</a:t>
            </a:r>
          </a:p>
          <a:p>
            <a:pPr>
              <a:buClr>
                <a:schemeClr val="accent2"/>
              </a:buClr>
            </a:pPr>
            <a:br>
              <a:rPr lang="fr-LU" sz="2000" dirty="0"/>
            </a:br>
            <a:endParaRPr lang="fr-LU" sz="2000" dirty="0"/>
          </a:p>
          <a:p>
            <a:pPr>
              <a:buClr>
                <a:schemeClr val="accent2"/>
              </a:buClr>
            </a:pPr>
            <a:endParaRPr lang="fr-LU" sz="2000" i="1" dirty="0"/>
          </a:p>
        </p:txBody>
      </p:sp>
    </p:spTree>
    <p:extLst>
      <p:ext uri="{BB962C8B-B14F-4D97-AF65-F5344CB8AC3E}">
        <p14:creationId xmlns:p14="http://schemas.microsoft.com/office/powerpoint/2010/main" val="37097179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5A9938-9E8F-439E-8251-D2939BBEE334}"/>
              </a:ext>
            </a:extLst>
          </p:cNvPr>
          <p:cNvSpPr txBox="1"/>
          <p:nvPr/>
        </p:nvSpPr>
        <p:spPr>
          <a:xfrm>
            <a:off x="602824" y="12605"/>
            <a:ext cx="5835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</a:rPr>
              <a:t>Litérature</a:t>
            </a:r>
            <a:r>
              <a:rPr lang="en-US" sz="2400" b="1" dirty="0">
                <a:solidFill>
                  <a:schemeClr val="accent2"/>
                </a:solidFill>
              </a:rPr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B86F0F-C561-45DA-A548-CED261D610F1}"/>
              </a:ext>
            </a:extLst>
          </p:cNvPr>
          <p:cNvSpPr txBox="1"/>
          <p:nvPr/>
        </p:nvSpPr>
        <p:spPr>
          <a:xfrm>
            <a:off x="488373" y="1143000"/>
            <a:ext cx="798936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2000" dirty="0"/>
              <a:t>- William H. Calvin	</a:t>
            </a:r>
            <a:r>
              <a:rPr lang="fr-LU" sz="2000" dirty="0" err="1"/>
              <a:t>Wie</a:t>
            </a:r>
            <a:r>
              <a:rPr lang="fr-LU" sz="2000" dirty="0"/>
              <a:t> der </a:t>
            </a:r>
            <a:r>
              <a:rPr lang="fr-LU" sz="2000" dirty="0" err="1"/>
              <a:t>Schamane</a:t>
            </a:r>
            <a:r>
              <a:rPr lang="fr-LU" sz="2000" dirty="0"/>
              <a:t> den </a:t>
            </a:r>
            <a:r>
              <a:rPr lang="fr-LU" sz="2000" dirty="0" err="1"/>
              <a:t>Mond</a:t>
            </a:r>
            <a:r>
              <a:rPr lang="fr-LU" sz="2000" dirty="0"/>
              <a:t> </a:t>
            </a:r>
            <a:r>
              <a:rPr lang="fr-LU" sz="2000" dirty="0" err="1"/>
              <a:t>stahl</a:t>
            </a:r>
            <a:br>
              <a:rPr lang="fr-LU" sz="2000" dirty="0"/>
            </a:br>
            <a:endParaRPr lang="fr-LU" sz="2000" dirty="0"/>
          </a:p>
          <a:p>
            <a:r>
              <a:rPr lang="fr-LU" sz="2000" dirty="0"/>
              <a:t>- K. </a:t>
            </a:r>
            <a:r>
              <a:rPr lang="fr-LU" sz="2000" dirty="0" err="1"/>
              <a:t>Simonyi</a:t>
            </a:r>
            <a:r>
              <a:rPr lang="fr-LU" sz="2000" dirty="0"/>
              <a:t>			</a:t>
            </a:r>
            <a:r>
              <a:rPr lang="fr-LU" sz="2000" dirty="0" err="1"/>
              <a:t>Kulturgeschichte</a:t>
            </a:r>
            <a:r>
              <a:rPr lang="fr-LU" sz="2000" dirty="0"/>
              <a:t> der </a:t>
            </a:r>
            <a:r>
              <a:rPr lang="fr-LU" sz="2000" dirty="0" err="1"/>
              <a:t>Physik</a:t>
            </a:r>
            <a:br>
              <a:rPr lang="fr-LU" sz="2000" dirty="0"/>
            </a:br>
            <a:endParaRPr lang="fr-LU" sz="2000" dirty="0"/>
          </a:p>
          <a:p>
            <a:r>
              <a:rPr lang="fr-LU" sz="2000" dirty="0"/>
              <a:t>- John M. Steele		A brief introduction to </a:t>
            </a:r>
            <a:r>
              <a:rPr lang="fr-LU" sz="2000" dirty="0" err="1"/>
              <a:t>Astronomy</a:t>
            </a:r>
            <a:r>
              <a:rPr lang="fr-LU" sz="2000" dirty="0"/>
              <a:t> in the Middle East</a:t>
            </a:r>
            <a:br>
              <a:rPr lang="fr-LU" sz="2000" dirty="0"/>
            </a:br>
            <a:endParaRPr lang="fr-LU" sz="2000" dirty="0"/>
          </a:p>
          <a:p>
            <a:r>
              <a:rPr lang="fr-LU" sz="2000" dirty="0"/>
              <a:t>- Donald C. Benson	The ballet of the </a:t>
            </a:r>
            <a:r>
              <a:rPr lang="fr-LU" sz="2000" dirty="0" err="1"/>
              <a:t>planets</a:t>
            </a:r>
            <a:br>
              <a:rPr lang="fr-LU" sz="2000" dirty="0"/>
            </a:br>
            <a:endParaRPr lang="fr-LU" sz="2000" dirty="0"/>
          </a:p>
          <a:p>
            <a:r>
              <a:rPr lang="fr-LU" sz="2000" dirty="0"/>
              <a:t>- Steven Weinberg	To </a:t>
            </a:r>
            <a:r>
              <a:rPr lang="fr-LU" sz="2000" dirty="0" err="1"/>
              <a:t>explain</a:t>
            </a:r>
            <a:r>
              <a:rPr lang="fr-LU" sz="2000" dirty="0"/>
              <a:t> the world</a:t>
            </a:r>
            <a:br>
              <a:rPr lang="fr-LU" sz="2000" dirty="0"/>
            </a:br>
            <a:endParaRPr lang="fr-LU" sz="2000" dirty="0"/>
          </a:p>
          <a:p>
            <a:r>
              <a:rPr lang="fr-LU" sz="2000" dirty="0"/>
              <a:t>- Yaël </a:t>
            </a:r>
            <a:r>
              <a:rPr lang="fr-LU" sz="2000" dirty="0" err="1"/>
              <a:t>Nazé</a:t>
            </a:r>
            <a:r>
              <a:rPr lang="fr-LU" sz="2000" dirty="0"/>
              <a:t>			L’astronomie des Anciens</a:t>
            </a:r>
          </a:p>
          <a:p>
            <a:endParaRPr lang="fr-LU" sz="2000" dirty="0"/>
          </a:p>
        </p:txBody>
      </p:sp>
    </p:spTree>
    <p:extLst>
      <p:ext uri="{BB962C8B-B14F-4D97-AF65-F5344CB8AC3E}">
        <p14:creationId xmlns:p14="http://schemas.microsoft.com/office/powerpoint/2010/main" val="1344048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CA7D31-D043-46E3-85E9-0D302A3F3B46}"/>
              </a:ext>
            </a:extLst>
          </p:cNvPr>
          <p:cNvSpPr txBox="1"/>
          <p:nvPr/>
        </p:nvSpPr>
        <p:spPr>
          <a:xfrm>
            <a:off x="357351" y="0"/>
            <a:ext cx="995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Raisons pour observer le movement des corps </a:t>
            </a:r>
            <a:r>
              <a:rPr lang="en-US" sz="2400" b="1" dirty="0" err="1">
                <a:solidFill>
                  <a:schemeClr val="accent2"/>
                </a:solidFill>
              </a:rPr>
              <a:t>célestes</a:t>
            </a:r>
            <a:r>
              <a:rPr lang="en-US" sz="2000" dirty="0"/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ED392-3D33-4D5A-9CCB-93EDA3EA2C29}"/>
              </a:ext>
            </a:extLst>
          </p:cNvPr>
          <p:cNvSpPr txBox="1"/>
          <p:nvPr/>
        </p:nvSpPr>
        <p:spPr>
          <a:xfrm>
            <a:off x="733049" y="1185797"/>
            <a:ext cx="92019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Raisons Pratiques:		Orientation dans </a:t>
            </a:r>
            <a:r>
              <a:rPr lang="en-US" sz="2000" dirty="0" err="1"/>
              <a:t>l’espace</a:t>
            </a:r>
            <a:r>
              <a:rPr lang="en-US" sz="2000" dirty="0"/>
              <a:t> </a:t>
            </a:r>
          </a:p>
          <a:p>
            <a:r>
              <a:rPr lang="en-US" sz="2000" dirty="0"/>
              <a:t>						Orientation dans le temps</a:t>
            </a:r>
          </a:p>
          <a:p>
            <a:r>
              <a:rPr lang="en-US" sz="2000" dirty="0"/>
              <a:t>						</a:t>
            </a:r>
            <a:r>
              <a:rPr lang="en-US" sz="2000" dirty="0" err="1"/>
              <a:t>Gagner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vie</a:t>
            </a:r>
          </a:p>
          <a:p>
            <a:endParaRPr lang="en-US" sz="2000" dirty="0"/>
          </a:p>
          <a:p>
            <a:r>
              <a:rPr lang="en-US" sz="2000" dirty="0"/>
              <a:t>Raisons Religieuses:		Observations de </a:t>
            </a:r>
            <a:r>
              <a:rPr lang="en-US" sz="2000" dirty="0" err="1"/>
              <a:t>certaines</a:t>
            </a:r>
            <a:r>
              <a:rPr lang="en-US" sz="2000" dirty="0"/>
              <a:t> </a:t>
            </a:r>
            <a:r>
              <a:rPr lang="en-US" sz="2000" dirty="0" err="1"/>
              <a:t>déités</a:t>
            </a:r>
            <a:br>
              <a:rPr lang="en-US" sz="2000" dirty="0"/>
            </a:br>
            <a:r>
              <a:rPr lang="en-US" sz="2000" dirty="0"/>
              <a:t>						Observations de </a:t>
            </a:r>
            <a:r>
              <a:rPr lang="en-US" sz="2000" dirty="0" err="1"/>
              <a:t>signes</a:t>
            </a:r>
            <a:r>
              <a:rPr lang="en-US" sz="2000" dirty="0"/>
              <a:t> des </a:t>
            </a:r>
            <a:r>
              <a:rPr lang="en-US" sz="2000" dirty="0" err="1"/>
              <a:t>dieux</a:t>
            </a:r>
            <a:br>
              <a:rPr lang="en-US" sz="2000" dirty="0"/>
            </a:br>
            <a:r>
              <a:rPr lang="en-US" sz="2000" dirty="0"/>
              <a:t>						Alignment de constructions</a:t>
            </a:r>
            <a:br>
              <a:rPr lang="en-US" sz="2000" dirty="0"/>
            </a:br>
            <a:r>
              <a:rPr lang="en-US" sz="2000" dirty="0"/>
              <a:t>						Bons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mauvais</a:t>
            </a:r>
            <a:r>
              <a:rPr lang="en-US" sz="2000" dirty="0"/>
              <a:t> </a:t>
            </a:r>
            <a:r>
              <a:rPr lang="en-US" sz="2000" dirty="0" err="1"/>
              <a:t>jours</a:t>
            </a:r>
            <a:br>
              <a:rPr lang="en-US" sz="2000" dirty="0"/>
            </a:br>
            <a:r>
              <a:rPr lang="en-US" sz="2000" dirty="0"/>
              <a:t>						</a:t>
            </a:r>
            <a:r>
              <a:rPr lang="en-US" sz="2000" dirty="0" err="1"/>
              <a:t>Prédiction</a:t>
            </a:r>
            <a:r>
              <a:rPr lang="en-US" sz="2000" dirty="0"/>
              <a:t> du future pour le </a:t>
            </a:r>
            <a:r>
              <a:rPr lang="en-US" sz="2000" dirty="0" err="1"/>
              <a:t>roi</a:t>
            </a:r>
            <a:r>
              <a:rPr lang="en-US" sz="2000" dirty="0"/>
              <a:t> / </a:t>
            </a:r>
            <a:r>
              <a:rPr lang="en-US" sz="2000" dirty="0" err="1"/>
              <a:t>royaume</a:t>
            </a:r>
            <a:r>
              <a:rPr lang="en-US" sz="2000" dirty="0"/>
              <a:t> / </a:t>
            </a:r>
            <a:r>
              <a:rPr lang="en-US" sz="2000" dirty="0" err="1"/>
              <a:t>individu</a:t>
            </a:r>
            <a:endParaRPr lang="en-US" sz="2000" dirty="0"/>
          </a:p>
          <a:p>
            <a:r>
              <a:rPr lang="en-US" sz="2000" dirty="0"/>
              <a:t>				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Raisons </a:t>
            </a:r>
            <a:r>
              <a:rPr lang="en-US" sz="2000" dirty="0" err="1"/>
              <a:t>Scientifiques</a:t>
            </a:r>
            <a:r>
              <a:rPr lang="en-US" sz="2000" dirty="0"/>
              <a:t>:		</a:t>
            </a:r>
            <a:r>
              <a:rPr lang="en-US" sz="2000" dirty="0" err="1"/>
              <a:t>Envie</a:t>
            </a:r>
            <a:r>
              <a:rPr lang="en-US" sz="2000" dirty="0"/>
              <a:t> de </a:t>
            </a:r>
            <a:r>
              <a:rPr lang="en-US" sz="2000" dirty="0" err="1"/>
              <a:t>comprendre</a:t>
            </a:r>
            <a:br>
              <a:rPr lang="en-US" sz="2000" dirty="0"/>
            </a:br>
            <a:r>
              <a:rPr lang="en-US" sz="2000" dirty="0"/>
              <a:t>						Construction de </a:t>
            </a:r>
            <a:r>
              <a:rPr lang="en-US" sz="2000" dirty="0" err="1"/>
              <a:t>modèles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accord avec les observations</a:t>
            </a:r>
            <a:br>
              <a:rPr lang="en-US" sz="2000" dirty="0"/>
            </a:br>
            <a:r>
              <a:rPr lang="en-US" sz="2000" dirty="0"/>
              <a:t>						</a:t>
            </a:r>
            <a:r>
              <a:rPr lang="en-US" sz="2000" dirty="0" err="1"/>
              <a:t>Lancement</a:t>
            </a:r>
            <a:r>
              <a:rPr lang="en-US" sz="2000" dirty="0"/>
              <a:t> de satellites et de sondes</a:t>
            </a:r>
            <a:br>
              <a:rPr lang="en-US" sz="2000" dirty="0"/>
            </a:br>
            <a:r>
              <a:rPr lang="en-US" sz="2000" dirty="0"/>
              <a:t>						</a:t>
            </a:r>
            <a:r>
              <a:rPr lang="en-US" sz="2000" dirty="0" err="1"/>
              <a:t>Progrès</a:t>
            </a:r>
            <a:r>
              <a:rPr lang="en-US" sz="2000" dirty="0"/>
              <a:t> </a:t>
            </a:r>
            <a:r>
              <a:rPr lang="en-US" sz="2000" dirty="0" err="1"/>
              <a:t>militaire</a:t>
            </a:r>
            <a:r>
              <a:rPr lang="en-US" sz="2000" dirty="0"/>
              <a:t>	</a:t>
            </a:r>
            <a:br>
              <a:rPr lang="en-US" sz="2000" dirty="0"/>
            </a:br>
            <a:r>
              <a:rPr lang="en-US" sz="2000" dirty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3249558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DC747A-2CEA-4DD2-A51A-634BAB738C3A}"/>
              </a:ext>
            </a:extLst>
          </p:cNvPr>
          <p:cNvSpPr txBox="1"/>
          <p:nvPr/>
        </p:nvSpPr>
        <p:spPr>
          <a:xfrm>
            <a:off x="3346708" y="2905780"/>
            <a:ext cx="5703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PALÉOLITHIQUE ET NÉOLITHIQUE</a:t>
            </a:r>
          </a:p>
        </p:txBody>
      </p:sp>
    </p:spTree>
    <p:extLst>
      <p:ext uri="{BB962C8B-B14F-4D97-AF65-F5344CB8AC3E}">
        <p14:creationId xmlns:p14="http://schemas.microsoft.com/office/powerpoint/2010/main" val="683464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235A92-316B-4406-BA2F-B54E4CE164C9}"/>
              </a:ext>
            </a:extLst>
          </p:cNvPr>
          <p:cNvSpPr txBox="1"/>
          <p:nvPr/>
        </p:nvSpPr>
        <p:spPr>
          <a:xfrm>
            <a:off x="179795" y="846104"/>
            <a:ext cx="96590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Homo sapiens </a:t>
            </a:r>
            <a:r>
              <a:rPr lang="en-US" sz="2000" dirty="0" err="1"/>
              <a:t>sapiens</a:t>
            </a:r>
            <a:r>
              <a:rPr lang="en-US" sz="2000" dirty="0"/>
              <a:t> – </a:t>
            </a:r>
            <a:r>
              <a:rPr lang="en-US" sz="2000" dirty="0" err="1"/>
              <a:t>depuis</a:t>
            </a:r>
            <a:r>
              <a:rPr lang="en-US" sz="2000" dirty="0"/>
              <a:t> 300 000 </a:t>
            </a:r>
            <a:r>
              <a:rPr lang="en-US" sz="2000" dirty="0" err="1"/>
              <a:t>ans</a:t>
            </a:r>
            <a:endParaRPr lang="en-US" sz="2000" dirty="0"/>
          </a:p>
          <a:p>
            <a:pPr>
              <a:buClr>
                <a:schemeClr val="accent2"/>
              </a:buClr>
            </a:pPr>
            <a:endParaRPr lang="en-US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err="1"/>
              <a:t>Quelques</a:t>
            </a:r>
            <a:r>
              <a:rPr lang="en-US" sz="2000" dirty="0"/>
              <a:t> artefacts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err="1"/>
              <a:t>Os</a:t>
            </a:r>
            <a:r>
              <a:rPr lang="en-US" sz="2000" dirty="0"/>
              <a:t> avec 29 </a:t>
            </a:r>
            <a:r>
              <a:rPr lang="en-US" sz="2000" dirty="0" err="1"/>
              <a:t>encoches</a:t>
            </a:r>
            <a:r>
              <a:rPr lang="en-US" sz="2000" dirty="0"/>
              <a:t>, Border Cave, Swaziland, 43 000 av JC 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err="1"/>
              <a:t>Os</a:t>
            </a:r>
            <a:r>
              <a:rPr lang="en-US" sz="2000" dirty="0"/>
              <a:t> avec dessin de phases de lune,  Abri Blanchard, 30 000 av JC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Dessin de constellations (</a:t>
            </a:r>
            <a:r>
              <a:rPr lang="en-US" sz="2000" dirty="0" err="1"/>
              <a:t>Pléiades</a:t>
            </a:r>
            <a:r>
              <a:rPr lang="en-US" sz="2000" dirty="0"/>
              <a:t>), Lascaux,  18 000 av JC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…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err="1"/>
              <a:t>Peu</a:t>
            </a:r>
            <a:r>
              <a:rPr lang="en-US" sz="2000" dirty="0"/>
              <a:t> </a:t>
            </a:r>
            <a:r>
              <a:rPr lang="en-US" sz="2000" dirty="0" err="1"/>
              <a:t>d’informations</a:t>
            </a:r>
            <a:r>
              <a:rPr lang="en-US" sz="2000" dirty="0"/>
              <a:t> sures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err="1"/>
              <a:t>Mais</a:t>
            </a:r>
            <a:r>
              <a:rPr lang="en-US" sz="2000" dirty="0"/>
              <a:t> </a:t>
            </a:r>
            <a:r>
              <a:rPr lang="en-US" sz="2000" dirty="0" err="1"/>
              <a:t>connaissances</a:t>
            </a:r>
            <a:r>
              <a:rPr lang="en-US" sz="2000" dirty="0"/>
              <a:t> de base </a:t>
            </a:r>
            <a:r>
              <a:rPr lang="en-US" sz="2000" dirty="0" err="1"/>
              <a:t>probables</a:t>
            </a:r>
            <a:r>
              <a:rPr lang="en-US" sz="2000" dirty="0"/>
              <a:t> –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rotation </a:t>
            </a:r>
            <a:r>
              <a:rPr lang="en-US" sz="2000" dirty="0" err="1"/>
              <a:t>journalière</a:t>
            </a:r>
            <a:r>
              <a:rPr lang="en-US" sz="2000" dirty="0"/>
              <a:t> des étoiles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Direction N / E / S / O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hauteur du soleil variant avec les </a:t>
            </a:r>
            <a:r>
              <a:rPr lang="en-US" sz="2000" dirty="0" err="1"/>
              <a:t>saisons</a:t>
            </a:r>
            <a:endParaRPr lang="en-US" sz="2000" dirty="0"/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Phases de lunes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err="1"/>
              <a:t>Possibilité</a:t>
            </a:r>
            <a:r>
              <a:rPr lang="en-US" sz="2000" dirty="0"/>
              <a:t> </a:t>
            </a:r>
            <a:r>
              <a:rPr lang="en-US" sz="2000" dirty="0" err="1"/>
              <a:t>d’éclipses</a:t>
            </a:r>
            <a:r>
              <a:rPr lang="en-US" sz="2000" dirty="0"/>
              <a:t> </a:t>
            </a:r>
            <a:r>
              <a:rPr lang="en-US" sz="2000" dirty="0" err="1"/>
              <a:t>lunaires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2EBF73-4A78-4514-B0A5-0E9E8125631A}"/>
              </a:ext>
            </a:extLst>
          </p:cNvPr>
          <p:cNvSpPr txBox="1"/>
          <p:nvPr/>
        </p:nvSpPr>
        <p:spPr>
          <a:xfrm>
            <a:off x="10375463" y="4370832"/>
            <a:ext cx="1340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www.afrolegends.com</a:t>
            </a:r>
          </a:p>
        </p:txBody>
      </p:sp>
      <p:pic>
        <p:nvPicPr>
          <p:cNvPr id="14" name="Picture 13" descr="A picture containing airplane&#10;&#10;Description automatically generated">
            <a:extLst>
              <a:ext uri="{FF2B5EF4-FFF2-40B4-BE49-F238E27FC236}">
                <a16:creationId xmlns:a16="http://schemas.microsoft.com/office/drawing/2014/main" id="{0C2834CB-9C1A-47BC-A03A-B19924A9B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566" y="3240507"/>
            <a:ext cx="5930717" cy="11303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357869-2CC9-4AAB-B08B-6DFADD773D25}"/>
              </a:ext>
            </a:extLst>
          </p:cNvPr>
          <p:cNvSpPr txBox="1"/>
          <p:nvPr/>
        </p:nvSpPr>
        <p:spPr>
          <a:xfrm>
            <a:off x="534437" y="9233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Le </a:t>
            </a:r>
            <a:r>
              <a:rPr lang="en-US" sz="2400" b="1" dirty="0" err="1">
                <a:solidFill>
                  <a:schemeClr val="accent2"/>
                </a:solidFill>
              </a:rPr>
              <a:t>Paléolithique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59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scaux cave | CNY Observers &amp; Observing">
            <a:extLst>
              <a:ext uri="{FF2B5EF4-FFF2-40B4-BE49-F238E27FC236}">
                <a16:creationId xmlns:a16="http://schemas.microsoft.com/office/drawing/2014/main" id="{4B0FD8FD-7F23-4347-BA6C-1FFB2F6DE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018" y="1614388"/>
            <a:ext cx="9103302" cy="442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B8B0BD-C97D-41B7-9E9F-745CC4D5F3B3}"/>
              </a:ext>
            </a:extLst>
          </p:cNvPr>
          <p:cNvSpPr txBox="1"/>
          <p:nvPr/>
        </p:nvSpPr>
        <p:spPr>
          <a:xfrm>
            <a:off x="9554357" y="6039212"/>
            <a:ext cx="8515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www.cnyo.fr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6C72A7-A6C8-4F14-BB34-060E3221AA82}"/>
              </a:ext>
            </a:extLst>
          </p:cNvPr>
          <p:cNvSpPr txBox="1"/>
          <p:nvPr/>
        </p:nvSpPr>
        <p:spPr>
          <a:xfrm>
            <a:off x="1458018" y="818788"/>
            <a:ext cx="411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/>
              <a:t>Possible, mais danger de Surinterprétation</a:t>
            </a:r>
          </a:p>
        </p:txBody>
      </p:sp>
    </p:spTree>
    <p:extLst>
      <p:ext uri="{BB962C8B-B14F-4D97-AF65-F5344CB8AC3E}">
        <p14:creationId xmlns:p14="http://schemas.microsoft.com/office/powerpoint/2010/main" val="1767678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5E8933-258C-427A-8A70-3F2BE5F69E62}"/>
              </a:ext>
            </a:extLst>
          </p:cNvPr>
          <p:cNvSpPr txBox="1"/>
          <p:nvPr/>
        </p:nvSpPr>
        <p:spPr>
          <a:xfrm>
            <a:off x="367862" y="766778"/>
            <a:ext cx="1145627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Agriculture, </a:t>
            </a:r>
            <a:r>
              <a:rPr lang="en-US" sz="2000" dirty="0" err="1"/>
              <a:t>sociétés</a:t>
            </a:r>
            <a:r>
              <a:rPr lang="en-US" sz="2000" dirty="0"/>
              <a:t> plus complexes, pas </a:t>
            </a:r>
            <a:r>
              <a:rPr lang="en-US" sz="2000" dirty="0" err="1"/>
              <a:t>d’écriture</a:t>
            </a:r>
            <a:endParaRPr lang="en-US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Construction de </a:t>
            </a:r>
            <a:r>
              <a:rPr lang="en-US" sz="2000" dirty="0" err="1"/>
              <a:t>milliers</a:t>
            </a:r>
            <a:r>
              <a:rPr lang="en-US" sz="2000" dirty="0"/>
              <a:t> de monuments </a:t>
            </a:r>
            <a:r>
              <a:rPr lang="en-US" sz="2000" dirty="0" err="1"/>
              <a:t>alignés</a:t>
            </a:r>
            <a:r>
              <a:rPr lang="en-US" sz="2000" dirty="0"/>
              <a:t> (</a:t>
            </a:r>
            <a:r>
              <a:rPr lang="en-US" sz="2000" dirty="0" err="1"/>
              <a:t>bois</a:t>
            </a:r>
            <a:r>
              <a:rPr lang="en-US" sz="2000" dirty="0"/>
              <a:t> </a:t>
            </a:r>
            <a:r>
              <a:rPr lang="en-US" sz="2000" dirty="0" err="1"/>
              <a:t>d’abord</a:t>
            </a:r>
            <a:r>
              <a:rPr lang="en-US" sz="2000" dirty="0"/>
              <a:t>, </a:t>
            </a:r>
            <a:r>
              <a:rPr lang="en-US" sz="2000" dirty="0" err="1"/>
              <a:t>puis</a:t>
            </a:r>
            <a:r>
              <a:rPr lang="en-US" sz="2000" dirty="0"/>
              <a:t> </a:t>
            </a:r>
            <a:r>
              <a:rPr lang="en-US" sz="2000" dirty="0" err="1"/>
              <a:t>pierre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000" dirty="0"/>
              <a:t>	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err="1"/>
              <a:t>Alignements</a:t>
            </a:r>
            <a:r>
              <a:rPr lang="en-US" sz="2000" dirty="0"/>
              <a:t> </a:t>
            </a:r>
            <a:r>
              <a:rPr lang="en-US" sz="2000" dirty="0" err="1"/>
              <a:t>principaux</a:t>
            </a:r>
            <a:r>
              <a:rPr lang="en-US" sz="2000" dirty="0"/>
              <a:t>: 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Solstices, </a:t>
            </a:r>
            <a:r>
              <a:rPr lang="en-US" sz="2000" dirty="0" err="1"/>
              <a:t>équinoxes</a:t>
            </a:r>
            <a:r>
              <a:rPr lang="en-US" sz="2000" dirty="0"/>
              <a:t>, et dates à mi-chemin entre </a:t>
            </a:r>
            <a:r>
              <a:rPr lang="en-US" sz="2000" dirty="0" err="1"/>
              <a:t>ceux-là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00B0F0"/>
                </a:solidFill>
              </a:rPr>
              <a:t>( </a:t>
            </a:r>
            <a:r>
              <a:rPr lang="en-US" sz="2000" i="1" dirty="0">
                <a:solidFill>
                  <a:srgbClr val="00B0F0"/>
                </a:solidFill>
                <a:sym typeface="Symbol" panose="05050102010706020507" pitchFamily="18" charset="2"/>
              </a:rPr>
              <a:t> 1. </a:t>
            </a:r>
            <a:r>
              <a:rPr lang="en-US" sz="2000" i="1" dirty="0" err="1">
                <a:solidFill>
                  <a:srgbClr val="00B0F0"/>
                </a:solidFill>
                <a:sym typeface="Symbol" panose="05050102010706020507" pitchFamily="18" charset="2"/>
              </a:rPr>
              <a:t>Mé</a:t>
            </a:r>
            <a:r>
              <a:rPr lang="en-US" sz="2000" i="1" dirty="0">
                <a:solidFill>
                  <a:srgbClr val="00B0F0"/>
                </a:solidFill>
                <a:sym typeface="Symbol" panose="05050102010706020507" pitchFamily="18" charset="2"/>
              </a:rPr>
              <a:t> / </a:t>
            </a:r>
            <a:r>
              <a:rPr lang="en-US" sz="2000" i="1" dirty="0" err="1">
                <a:solidFill>
                  <a:srgbClr val="00B0F0"/>
                </a:solidFill>
                <a:sym typeface="Symbol" panose="05050102010706020507" pitchFamily="18" charset="2"/>
              </a:rPr>
              <a:t>Allerhellgen</a:t>
            </a:r>
            <a:r>
              <a:rPr lang="en-US" sz="2000" i="1" dirty="0">
                <a:solidFill>
                  <a:srgbClr val="00B0F0"/>
                </a:solidFill>
                <a:sym typeface="Symbol" panose="05050102010706020507" pitchFamily="18" charset="2"/>
              </a:rPr>
              <a:t> / </a:t>
            </a:r>
            <a:r>
              <a:rPr lang="en-US" sz="2000" i="1" dirty="0" err="1">
                <a:solidFill>
                  <a:srgbClr val="00B0F0"/>
                </a:solidFill>
                <a:sym typeface="Symbol" panose="05050102010706020507" pitchFamily="18" charset="2"/>
              </a:rPr>
              <a:t>Liichtmësdaag</a:t>
            </a:r>
            <a:r>
              <a:rPr lang="en-US" sz="2000" i="1" dirty="0">
                <a:solidFill>
                  <a:srgbClr val="00B0F0"/>
                </a:solidFill>
                <a:sym typeface="Symbol" panose="05050102010706020507" pitchFamily="18" charset="2"/>
              </a:rPr>
              <a:t>)</a:t>
            </a:r>
            <a:endParaRPr lang="en-US" sz="2000" i="1" dirty="0">
              <a:solidFill>
                <a:srgbClr val="00B0F0"/>
              </a:solidFill>
            </a:endParaRP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7030A0"/>
                </a:solidFill>
              </a:rPr>
              <a:t>Point </a:t>
            </a:r>
            <a:r>
              <a:rPr lang="en-US" sz="2000" dirty="0" err="1">
                <a:solidFill>
                  <a:srgbClr val="7030A0"/>
                </a:solidFill>
              </a:rPr>
              <a:t>d’arrêts</a:t>
            </a:r>
            <a:r>
              <a:rPr lang="en-US" sz="2000" dirty="0">
                <a:solidFill>
                  <a:srgbClr val="7030A0"/>
                </a:solidFill>
              </a:rPr>
              <a:t> de la lune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err="1"/>
              <a:t>Certaines</a:t>
            </a:r>
            <a:r>
              <a:rPr lang="en-US" sz="2000" dirty="0"/>
              <a:t> constellations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Alignments non </a:t>
            </a:r>
            <a:r>
              <a:rPr lang="en-US" sz="2000" dirty="0" err="1"/>
              <a:t>compris</a:t>
            </a:r>
            <a:r>
              <a:rPr lang="en-US" sz="2000" dirty="0"/>
              <a:t> ( </a:t>
            </a:r>
            <a:r>
              <a:rPr lang="en-US" sz="2000" dirty="0" err="1"/>
              <a:t>p.exp</a:t>
            </a:r>
            <a:r>
              <a:rPr lang="en-US" sz="2000" dirty="0"/>
              <a:t>. </a:t>
            </a:r>
            <a:r>
              <a:rPr lang="en-US" sz="2000" dirty="0" err="1"/>
              <a:t>en</a:t>
            </a:r>
            <a:r>
              <a:rPr lang="en-US" sz="2000" dirty="0"/>
              <a:t> direction </a:t>
            </a:r>
            <a:r>
              <a:rPr lang="en-US" sz="2000" dirty="0" err="1"/>
              <a:t>d’une</a:t>
            </a:r>
            <a:r>
              <a:rPr lang="en-US" sz="2000" dirty="0"/>
              <a:t> </a:t>
            </a:r>
            <a:r>
              <a:rPr lang="en-US" sz="2000" dirty="0" err="1"/>
              <a:t>déclinaison</a:t>
            </a:r>
            <a:r>
              <a:rPr lang="en-US" sz="2000" dirty="0"/>
              <a:t> de 33</a:t>
            </a:r>
            <a:r>
              <a:rPr lang="en-US" sz="2000" dirty="0">
                <a:sym typeface="Symbol" panose="05050102010706020507" pitchFamily="18" charset="2"/>
              </a:rPr>
              <a:t>)</a:t>
            </a:r>
          </a:p>
          <a:p>
            <a:pPr lvl="1">
              <a:buClr>
                <a:schemeClr val="accent2"/>
              </a:buClr>
            </a:pPr>
            <a:br>
              <a:rPr lang="en-US" sz="2000" dirty="0">
                <a:sym typeface="Symbol" panose="05050102010706020507" pitchFamily="18" charset="2"/>
              </a:rPr>
            </a:br>
            <a:endParaRPr lang="en-US" sz="2000" dirty="0">
              <a:sym typeface="Symbol" panose="05050102010706020507" pitchFamily="18" charset="2"/>
            </a:endParaRPr>
          </a:p>
          <a:p>
            <a:pPr>
              <a:buClr>
                <a:schemeClr val="accent2"/>
              </a:buClr>
            </a:pPr>
            <a:r>
              <a:rPr lang="en-US" sz="2000" b="1" i="1" dirty="0" err="1">
                <a:sym typeface="Symbol" panose="05050102010706020507" pitchFamily="18" charset="2"/>
              </a:rPr>
              <a:t>Pourquoi</a:t>
            </a:r>
            <a:r>
              <a:rPr lang="en-US" sz="2000" b="1" i="1" dirty="0">
                <a:sym typeface="Symbol" panose="05050102010706020507" pitchFamily="18" charset="2"/>
              </a:rPr>
              <a:t>?</a:t>
            </a:r>
            <a:r>
              <a:rPr lang="en-US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Calendrier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semences</a:t>
            </a:r>
            <a:r>
              <a:rPr lang="en-US" sz="2000" dirty="0">
                <a:sym typeface="Symbol" panose="05050102010706020507" pitchFamily="18" charset="2"/>
              </a:rPr>
              <a:t>, </a:t>
            </a:r>
            <a:r>
              <a:rPr lang="en-US" sz="2000" dirty="0" err="1">
                <a:sym typeface="Symbol" panose="05050102010706020507" pitchFamily="18" charset="2"/>
              </a:rPr>
              <a:t>recoltes</a:t>
            </a:r>
            <a:r>
              <a:rPr lang="en-US" sz="2000" dirty="0">
                <a:sym typeface="Symbol" panose="05050102010706020507" pitchFamily="18" charset="2"/>
              </a:rPr>
              <a:t>, </a:t>
            </a:r>
            <a:r>
              <a:rPr lang="en-US" sz="2000" dirty="0" err="1">
                <a:sym typeface="Symbol" panose="05050102010706020507" pitchFamily="18" charset="2"/>
              </a:rPr>
              <a:t>réunions</a:t>
            </a:r>
            <a:r>
              <a:rPr lang="en-US" sz="2000" dirty="0">
                <a:sym typeface="Symbol" panose="05050102010706020507" pitchFamily="18" charset="2"/>
              </a:rPr>
              <a:t>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	Rites religieux, </a:t>
            </a:r>
            <a:r>
              <a:rPr lang="en-US" sz="2000" dirty="0" err="1">
                <a:sym typeface="Symbol" panose="05050102010706020507" pitchFamily="18" charset="2"/>
              </a:rPr>
              <a:t>funéraires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ou</a:t>
            </a:r>
            <a:r>
              <a:rPr lang="en-US" sz="2000" dirty="0">
                <a:sym typeface="Symbol" panose="05050102010706020507" pitchFamily="18" charset="2"/>
              </a:rPr>
              <a:t> de </a:t>
            </a:r>
            <a:r>
              <a:rPr lang="en-US" sz="2000" dirty="0" err="1">
                <a:sym typeface="Symbol" panose="05050102010706020507" pitchFamily="18" charset="2"/>
              </a:rPr>
              <a:t>guérisons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</a:p>
          <a:p>
            <a:pPr>
              <a:buClr>
                <a:schemeClr val="accent2"/>
              </a:buClr>
            </a:pPr>
            <a:endParaRPr lang="en-US" sz="2000" dirty="0">
              <a:sym typeface="Symbol" panose="05050102010706020507" pitchFamily="18" charset="2"/>
            </a:endParaRPr>
          </a:p>
          <a:p>
            <a:pPr>
              <a:buClr>
                <a:schemeClr val="accent2"/>
              </a:buClr>
            </a:pPr>
            <a:r>
              <a:rPr lang="en-US" sz="2000" b="1" i="1" dirty="0" err="1">
                <a:sym typeface="Symbol" panose="05050102010706020507" pitchFamily="18" charset="2"/>
              </a:rPr>
              <a:t>Mesures</a:t>
            </a:r>
            <a:r>
              <a:rPr lang="en-US" sz="2000" b="1" i="1" dirty="0">
                <a:sym typeface="Symbol" panose="05050102010706020507" pitchFamily="18" charset="2"/>
              </a:rPr>
              <a:t>?	</a:t>
            </a:r>
            <a:r>
              <a:rPr lang="en-US" sz="2000" dirty="0">
                <a:sym typeface="Symbol" panose="05050102010706020507" pitchFamily="18" charset="2"/>
              </a:rPr>
              <a:t>A l’oeil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	</a:t>
            </a:r>
            <a:r>
              <a:rPr lang="en-US" sz="2000" dirty="0" err="1">
                <a:sym typeface="Symbol" panose="05050102010706020507" pitchFamily="18" charset="2"/>
              </a:rPr>
              <a:t>Précision</a:t>
            </a:r>
            <a:r>
              <a:rPr lang="en-US" sz="2000" dirty="0">
                <a:sym typeface="Symbol" panose="05050102010706020507" pitchFamily="18" charset="2"/>
              </a:rPr>
              <a:t> des </a:t>
            </a:r>
            <a:r>
              <a:rPr lang="en-US" sz="2000" dirty="0" err="1">
                <a:sym typeface="Symbol" panose="05050102010706020507" pitchFamily="18" charset="2"/>
              </a:rPr>
              <a:t>alignements</a:t>
            </a:r>
            <a:r>
              <a:rPr lang="en-US" sz="2000" dirty="0">
                <a:sym typeface="Symbol" panose="05050102010706020507" pitchFamily="18" charset="2"/>
              </a:rPr>
              <a:t>: aux </a:t>
            </a:r>
            <a:r>
              <a:rPr lang="en-US" sz="2000" dirty="0" err="1">
                <a:sym typeface="Symbol" panose="05050102010706020507" pitchFamily="18" charset="2"/>
              </a:rPr>
              <a:t>mieux</a:t>
            </a:r>
            <a:r>
              <a:rPr lang="en-US" sz="2000" dirty="0">
                <a:sym typeface="Symbol" panose="05050102010706020507" pitchFamily="18" charset="2"/>
              </a:rPr>
              <a:t> 1</a:t>
            </a:r>
          </a:p>
          <a:p>
            <a:pPr>
              <a:buClr>
                <a:schemeClr val="accent2"/>
              </a:buClr>
            </a:pPr>
            <a:endParaRPr lang="en-US" sz="2000" dirty="0">
              <a:sym typeface="Symbol" panose="05050102010706020507" pitchFamily="18" charset="2"/>
            </a:endParaRPr>
          </a:p>
          <a:p>
            <a:pPr>
              <a:buClr>
                <a:schemeClr val="accent2"/>
              </a:buClr>
            </a:pPr>
            <a:r>
              <a:rPr lang="en-US" sz="2000" b="1" i="1" dirty="0" err="1">
                <a:sym typeface="Symbol" panose="05050102010706020507" pitchFamily="18" charset="2"/>
              </a:rPr>
              <a:t>Théories</a:t>
            </a:r>
            <a:r>
              <a:rPr lang="en-US" sz="2000" b="1" i="1" dirty="0">
                <a:sym typeface="Symbol" panose="05050102010706020507" pitchFamily="18" charset="2"/>
              </a:rPr>
              <a:t>?	</a:t>
            </a:r>
            <a:r>
              <a:rPr lang="en-US" sz="2000" dirty="0" err="1">
                <a:sym typeface="Symbol" panose="05050102010706020507" pitchFamily="18" charset="2"/>
              </a:rPr>
              <a:t>Compréhension</a:t>
            </a:r>
            <a:r>
              <a:rPr lang="en-US" sz="2000" dirty="0">
                <a:sym typeface="Symbol" panose="05050102010706020507" pitchFamily="18" charset="2"/>
              </a:rPr>
              <a:t> des </a:t>
            </a:r>
            <a:r>
              <a:rPr lang="en-US" sz="2000" dirty="0" err="1">
                <a:sym typeface="Symbol" panose="05050102010706020507" pitchFamily="18" charset="2"/>
              </a:rPr>
              <a:t>mouvements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annuels</a:t>
            </a:r>
            <a:r>
              <a:rPr lang="en-US" sz="2000" dirty="0">
                <a:sym typeface="Symbol" panose="05050102010706020507" pitchFamily="18" charset="2"/>
              </a:rPr>
              <a:t> du soleil, de la lune et des étoiles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			Conscient de la </a:t>
            </a:r>
            <a:r>
              <a:rPr lang="en-US" sz="2000" dirty="0" err="1">
                <a:sym typeface="Symbol" panose="05050102010706020507" pitchFamily="18" charset="2"/>
              </a:rPr>
              <a:t>possibilité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d’éclipses</a:t>
            </a:r>
            <a:endParaRPr lang="en-US" sz="2000" dirty="0">
              <a:sym typeface="Symbol" panose="05050102010706020507" pitchFamily="18" charset="2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000" dirty="0">
              <a:sym typeface="Symbol" panose="05050102010706020507" pitchFamily="18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0243EC-D847-487D-8246-C2B3B5D71EEE}"/>
              </a:ext>
            </a:extLst>
          </p:cNvPr>
          <p:cNvSpPr txBox="1"/>
          <p:nvPr/>
        </p:nvSpPr>
        <p:spPr>
          <a:xfrm>
            <a:off x="441434" y="0"/>
            <a:ext cx="7195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Le </a:t>
            </a:r>
            <a:r>
              <a:rPr lang="en-US" sz="2400" b="1" dirty="0" err="1">
                <a:solidFill>
                  <a:schemeClr val="accent2"/>
                </a:solidFill>
              </a:rPr>
              <a:t>Néolithique</a:t>
            </a:r>
            <a:r>
              <a:rPr lang="en-US" sz="2400" b="1" dirty="0">
                <a:solidFill>
                  <a:schemeClr val="accent2"/>
                </a:solidFill>
              </a:rPr>
              <a:t>: </a:t>
            </a:r>
            <a:r>
              <a:rPr lang="en-US" sz="2400" b="1" dirty="0" err="1">
                <a:solidFill>
                  <a:schemeClr val="accent2"/>
                </a:solidFill>
              </a:rPr>
              <a:t>Mégalithisme</a:t>
            </a:r>
            <a:r>
              <a:rPr lang="en-US" sz="2400" b="1" dirty="0">
                <a:solidFill>
                  <a:schemeClr val="accent2"/>
                </a:solidFill>
              </a:rPr>
              <a:t> (-5 500 à -2 500) </a:t>
            </a:r>
          </a:p>
        </p:txBody>
      </p:sp>
    </p:spTree>
    <p:extLst>
      <p:ext uri="{BB962C8B-B14F-4D97-AF65-F5344CB8AC3E}">
        <p14:creationId xmlns:p14="http://schemas.microsoft.com/office/powerpoint/2010/main" val="130591362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Web67C</Template>
  <TotalTime>2660</TotalTime>
  <Words>4268</Words>
  <Application>Microsoft Office PowerPoint</Application>
  <PresentationFormat>Widescreen</PresentationFormat>
  <Paragraphs>466</Paragraphs>
  <Slides>49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Calibri</vt:lpstr>
      <vt:lpstr>Cambria Math</vt:lpstr>
      <vt:lpstr>Gill Sans MT</vt:lpstr>
      <vt:lpstr>Symbol</vt:lpstr>
      <vt:lpstr>Wingdings</vt:lpstr>
      <vt:lpstr>Wingdings 2</vt:lpstr>
      <vt:lpstr>Dividend</vt:lpstr>
      <vt:lpstr>l’Astronomie des débuts aux Anciens grecs</vt:lpstr>
      <vt:lpstr>PowerPoint Presentation</vt:lpstr>
      <vt:lpstr>MesopotL’astronomie: la première entreprise  scientifique prédictive de l’humanité amia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Here's your outline to get started</dc:title>
  <dc:creator>Marianne Bausch</dc:creator>
  <cp:lastModifiedBy>Marianne Bausch</cp:lastModifiedBy>
  <cp:revision>200</cp:revision>
  <cp:lastPrinted>2020-10-23T12:23:59Z</cp:lastPrinted>
  <dcterms:created xsi:type="dcterms:W3CDTF">2020-10-16T09:58:04Z</dcterms:created>
  <dcterms:modified xsi:type="dcterms:W3CDTF">2020-10-25T06:43:38Z</dcterms:modified>
</cp:coreProperties>
</file>